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56" r:id="rId2"/>
    <p:sldId id="332" r:id="rId3"/>
    <p:sldId id="333" r:id="rId4"/>
    <p:sldId id="334" r:id="rId5"/>
    <p:sldId id="335" r:id="rId6"/>
    <p:sldId id="397" r:id="rId7"/>
    <p:sldId id="336" r:id="rId8"/>
    <p:sldId id="337"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98" r:id="rId23"/>
    <p:sldId id="395" r:id="rId24"/>
    <p:sldId id="396" r:id="rId25"/>
    <p:sldId id="399" r:id="rId26"/>
    <p:sldId id="400" r:id="rId27"/>
    <p:sldId id="401" r:id="rId28"/>
    <p:sldId id="402" r:id="rId29"/>
    <p:sldId id="403" r:id="rId30"/>
    <p:sldId id="404" r:id="rId31"/>
    <p:sldId id="405" r:id="rId32"/>
    <p:sldId id="406" r:id="rId33"/>
    <p:sldId id="40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B4E7"/>
    <a:srgbClr val="C91317"/>
    <a:srgbClr val="2B2B2B"/>
    <a:srgbClr val="9E2E5A"/>
    <a:srgbClr val="D4641A"/>
    <a:srgbClr val="1573B6"/>
    <a:srgbClr val="243A9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660"/>
  </p:normalViewPr>
  <p:slideViewPr>
    <p:cSldViewPr snapToGrid="0">
      <p:cViewPr varScale="1">
        <p:scale>
          <a:sx n="116" d="100"/>
          <a:sy n="116" d="100"/>
        </p:scale>
        <p:origin x="1458" y="96"/>
      </p:cViewPr>
      <p:guideLst/>
    </p:cSldViewPr>
  </p:slideViewPr>
  <p:notesTextViewPr>
    <p:cViewPr>
      <p:scale>
        <a:sx n="1" d="1"/>
        <a:sy n="1" d="1"/>
      </p:scale>
      <p:origin x="0" y="0"/>
    </p:cViewPr>
  </p:notesTextViewPr>
  <p:notesViewPr>
    <p:cSldViewPr snapToGrid="0">
      <p:cViewPr varScale="1">
        <p:scale>
          <a:sx n="69" d="100"/>
          <a:sy n="69" d="100"/>
        </p:scale>
        <p:origin x="24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8D3EB8-6AD6-4DF3-B16B-A9E0B517D683}" type="datetimeFigureOut">
              <a:rPr lang="fr-BE" smtClean="0"/>
              <a:t>04-02-26</a:t>
            </a:fld>
            <a:endParaRPr lang="fr-BE"/>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D2A0B0-4FDA-48D8-A9AB-C715A138D155}" type="slidenum">
              <a:rPr lang="fr-BE" smtClean="0"/>
              <a:t>‹N°›</a:t>
            </a:fld>
            <a:endParaRPr lang="fr-BE"/>
          </a:p>
        </p:txBody>
      </p:sp>
    </p:spTree>
    <p:extLst>
      <p:ext uri="{BB962C8B-B14F-4D97-AF65-F5344CB8AC3E}">
        <p14:creationId xmlns:p14="http://schemas.microsoft.com/office/powerpoint/2010/main" val="2395977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02AF6-C27A-47C0-BCF6-EC35CFE95046}" type="datetimeFigureOut">
              <a:rPr lang="fr-BE" smtClean="0"/>
              <a:t>04-02-26</a:t>
            </a:fld>
            <a:endParaRPr lang="fr-BE"/>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2FF5F-0C64-4FEE-B2DF-F912BCEEA8E0}" type="slidenum">
              <a:rPr lang="fr-BE" smtClean="0"/>
              <a:t>‹N°›</a:t>
            </a:fld>
            <a:endParaRPr lang="fr-BE"/>
          </a:p>
        </p:txBody>
      </p:sp>
    </p:spTree>
    <p:extLst>
      <p:ext uri="{BB962C8B-B14F-4D97-AF65-F5344CB8AC3E}">
        <p14:creationId xmlns:p14="http://schemas.microsoft.com/office/powerpoint/2010/main" val="275768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A2E52712-542C-4861-8486-8C858B7AC28B}"/>
              </a:ext>
            </a:extLst>
          </p:cNvPr>
          <p:cNvSpPr>
            <a:spLocks noGrp="1"/>
          </p:cNvSpPr>
          <p:nvPr>
            <p:ph type="title"/>
          </p:nvPr>
        </p:nvSpPr>
        <p:spPr>
          <a:xfrm>
            <a:off x="1087581" y="2248912"/>
            <a:ext cx="7886700" cy="1169698"/>
          </a:xfrm>
          <a:prstGeom prst="rect">
            <a:avLst/>
          </a:prstGeom>
        </p:spPr>
        <p:txBody>
          <a:bodyPr/>
          <a:lstStyle>
            <a:lvl1pPr>
              <a:defRPr>
                <a:latin typeface="Arial" panose="020B0604020202020204" pitchFamily="34" charset="0"/>
              </a:defRPr>
            </a:lvl1pPr>
          </a:lstStyle>
          <a:p>
            <a:pPr algn="l"/>
            <a:r>
              <a:rPr lang="fr-FR" sz="4000" b="1">
                <a:solidFill>
                  <a:srgbClr val="2B2B2B"/>
                </a:solidFill>
                <a:latin typeface="Roboto" panose="02000000000000000000" pitchFamily="2" charset="0"/>
              </a:rPr>
              <a:t>Modifiez le style du titre</a:t>
            </a:r>
            <a:endParaRPr lang="fr-BE" sz="4000" b="1" dirty="0">
              <a:solidFill>
                <a:srgbClr val="2B2B2B"/>
              </a:solidFill>
              <a:latin typeface="Roboto" panose="02000000000000000000" pitchFamily="2" charset="0"/>
              <a:ea typeface="Roboto" panose="02000000000000000000" pitchFamily="2" charset="0"/>
            </a:endParaRPr>
          </a:p>
        </p:txBody>
      </p:sp>
      <p:sp>
        <p:nvSpPr>
          <p:cNvPr id="7" name="Ellipse 6">
            <a:extLst>
              <a:ext uri="{FF2B5EF4-FFF2-40B4-BE49-F238E27FC236}">
                <a16:creationId xmlns:a16="http://schemas.microsoft.com/office/drawing/2014/main" id="{6A9EC390-C245-44B2-9757-6A655C8E38EA}"/>
              </a:ext>
            </a:extLst>
          </p:cNvPr>
          <p:cNvSpPr/>
          <p:nvPr userDrawn="1"/>
        </p:nvSpPr>
        <p:spPr>
          <a:xfrm>
            <a:off x="1266825" y="3652838"/>
            <a:ext cx="101699" cy="101699"/>
          </a:xfrm>
          <a:prstGeom prst="ellipse">
            <a:avLst/>
          </a:prstGeom>
          <a:solidFill>
            <a:srgbClr val="C91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highlight>
                <a:srgbClr val="FFFF00"/>
              </a:highlight>
              <a:latin typeface="Arial" panose="020B0604020202020204" pitchFamily="34" charset="0"/>
            </a:endParaRPr>
          </a:p>
        </p:txBody>
      </p:sp>
      <p:sp>
        <p:nvSpPr>
          <p:cNvPr id="2" name="Espace réservé du numéro de diapositive 1">
            <a:extLst>
              <a:ext uri="{FF2B5EF4-FFF2-40B4-BE49-F238E27FC236}">
                <a16:creationId xmlns:a16="http://schemas.microsoft.com/office/drawing/2014/main" id="{85B2A0E2-6813-486D-9BFB-68658524FC21}"/>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060938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977" y="1898361"/>
            <a:ext cx="8539273" cy="407641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itre 1">
            <a:extLst>
              <a:ext uri="{FF2B5EF4-FFF2-40B4-BE49-F238E27FC236}">
                <a16:creationId xmlns:a16="http://schemas.microsoft.com/office/drawing/2014/main" id="{C94AA50C-7222-461E-8AD0-4AEDB98C02C6}"/>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10" name="Espace réservé du numéro de diapositive 9">
            <a:extLst>
              <a:ext uri="{FF2B5EF4-FFF2-40B4-BE49-F238E27FC236}">
                <a16:creationId xmlns:a16="http://schemas.microsoft.com/office/drawing/2014/main" id="{6DB69894-CF4A-49E7-AB8A-2E7987C06BC4}"/>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300281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85750" y="1825625"/>
            <a:ext cx="4094864" cy="420110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572000" y="1825625"/>
            <a:ext cx="4286250" cy="4201102"/>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re 1">
            <a:extLst>
              <a:ext uri="{FF2B5EF4-FFF2-40B4-BE49-F238E27FC236}">
                <a16:creationId xmlns:a16="http://schemas.microsoft.com/office/drawing/2014/main" id="{8249BFAD-C788-41B2-BB4B-D7F32CD3D1F4}"/>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A0B86179-DD5C-452E-B116-146F34DEC1BE}"/>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757577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500" y="1819386"/>
            <a:ext cx="4094864" cy="778184"/>
          </a:xfrm>
          <a:prstGeom prst="rect">
            <a:avLst/>
          </a:prstGeom>
        </p:spPr>
        <p:txBody>
          <a:bodyPr anchor="b"/>
          <a:lstStyle>
            <a:lvl1pPr marL="0" indent="0">
              <a:buNone/>
              <a:defRPr sz="2100" b="1">
                <a:solidFill>
                  <a:srgbClr val="2B2B2B"/>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 name="Text Placeholder 4"/>
          <p:cNvSpPr>
            <a:spLocks noGrp="1"/>
          </p:cNvSpPr>
          <p:nvPr>
            <p:ph type="body" sz="quarter" idx="3"/>
          </p:nvPr>
        </p:nvSpPr>
        <p:spPr>
          <a:xfrm>
            <a:off x="4571999" y="1819386"/>
            <a:ext cx="4286249" cy="778184"/>
          </a:xfrm>
          <a:prstGeom prst="rect">
            <a:avLst/>
          </a:prstGeom>
        </p:spPr>
        <p:txBody>
          <a:bodyPr anchor="b"/>
          <a:lstStyle>
            <a:lvl1pPr marL="0" indent="0">
              <a:buNone/>
              <a:defRPr sz="2100" b="1">
                <a:solidFill>
                  <a:srgbClr val="2B2B2B"/>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7" name="Titre 1">
            <a:extLst>
              <a:ext uri="{FF2B5EF4-FFF2-40B4-BE49-F238E27FC236}">
                <a16:creationId xmlns:a16="http://schemas.microsoft.com/office/drawing/2014/main" id="{C027A339-3B89-4CDB-9455-030617AAC6FD}"/>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8" name="Content Placeholder 2">
            <a:extLst>
              <a:ext uri="{FF2B5EF4-FFF2-40B4-BE49-F238E27FC236}">
                <a16:creationId xmlns:a16="http://schemas.microsoft.com/office/drawing/2014/main" id="{17587D5F-FDBB-4EB1-A522-C7E11E30E6C3}"/>
              </a:ext>
            </a:extLst>
          </p:cNvPr>
          <p:cNvSpPr>
            <a:spLocks noGrp="1"/>
          </p:cNvSpPr>
          <p:nvPr>
            <p:ph sz="half" idx="10"/>
          </p:nvPr>
        </p:nvSpPr>
        <p:spPr>
          <a:xfrm>
            <a:off x="285750" y="2690037"/>
            <a:ext cx="4094864" cy="3336690"/>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3">
            <a:extLst>
              <a:ext uri="{FF2B5EF4-FFF2-40B4-BE49-F238E27FC236}">
                <a16:creationId xmlns:a16="http://schemas.microsoft.com/office/drawing/2014/main" id="{356E0546-6F03-4C97-9834-2DAEDD200602}"/>
              </a:ext>
            </a:extLst>
          </p:cNvPr>
          <p:cNvSpPr>
            <a:spLocks noGrp="1"/>
          </p:cNvSpPr>
          <p:nvPr>
            <p:ph sz="half" idx="2"/>
          </p:nvPr>
        </p:nvSpPr>
        <p:spPr>
          <a:xfrm>
            <a:off x="4572000" y="2690037"/>
            <a:ext cx="4286250" cy="3336690"/>
          </a:xfrm>
          <a:prstGeom prst="rect">
            <a:avLst/>
          </a:prstGeom>
        </p:spPr>
        <p:txBody>
          <a:bodyPr/>
          <a:lstStyle>
            <a:lvl1pPr>
              <a:buClr>
                <a:srgbClr val="C91317"/>
              </a:buClr>
              <a:buSzPct val="200000"/>
              <a:defRPr>
                <a:solidFill>
                  <a:srgbClr val="2B2B2B"/>
                </a:solidFill>
                <a:latin typeface="Arial" panose="020B0604020202020204" pitchFamily="34" charset="0"/>
              </a:defRPr>
            </a:lvl1pPr>
            <a:lvl2pPr>
              <a:buClr>
                <a:srgbClr val="C91317"/>
              </a:buClr>
              <a:buSzPct val="200000"/>
              <a:defRPr>
                <a:solidFill>
                  <a:srgbClr val="2B2B2B"/>
                </a:solidFill>
                <a:latin typeface="Arial" panose="020B0604020202020204" pitchFamily="34" charset="0"/>
              </a:defRPr>
            </a:lvl2pPr>
            <a:lvl3pPr>
              <a:buClr>
                <a:srgbClr val="C91317"/>
              </a:buClr>
              <a:buSzPct val="200000"/>
              <a:defRPr>
                <a:solidFill>
                  <a:srgbClr val="2B2B2B"/>
                </a:solidFill>
                <a:latin typeface="Arial" panose="020B0604020202020204" pitchFamily="34" charset="0"/>
              </a:defRPr>
            </a:lvl3pPr>
            <a:lvl4pPr>
              <a:buClr>
                <a:srgbClr val="C91317"/>
              </a:buClr>
              <a:buSzPct val="200000"/>
              <a:defRPr>
                <a:solidFill>
                  <a:srgbClr val="2B2B2B"/>
                </a:solidFill>
                <a:latin typeface="Arial" panose="020B0604020202020204" pitchFamily="34" charset="0"/>
              </a:defRPr>
            </a:lvl4pPr>
            <a:lvl5pPr>
              <a:buClr>
                <a:srgbClr val="C91317"/>
              </a:buClr>
              <a:buSzPct val="200000"/>
              <a:defRPr>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Espace réservé du numéro de diapositive 1">
            <a:extLst>
              <a:ext uri="{FF2B5EF4-FFF2-40B4-BE49-F238E27FC236}">
                <a16:creationId xmlns:a16="http://schemas.microsoft.com/office/drawing/2014/main" id="{33381CD9-00CC-417F-9EA9-ACF2A1414A45}"/>
              </a:ext>
            </a:extLst>
          </p:cNvPr>
          <p:cNvSpPr>
            <a:spLocks noGrp="1"/>
          </p:cNvSpPr>
          <p:nvPr>
            <p:ph type="sldNum" sz="quarter" idx="11"/>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304653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C00A9C74-3B0E-442F-9551-373DA2D7AA57}"/>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8CF80F7D-B5F8-4569-9F90-3912FF9870B1}"/>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3728852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3B3F24F-F9CE-48E5-8E78-0EAD4E00D7A2}"/>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21771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84020" y="1756064"/>
            <a:ext cx="3294999" cy="4112924"/>
          </a:xfrm>
          <a:prstGeom prst="rect">
            <a:avLst/>
          </a:prstGeom>
        </p:spPr>
        <p:txBody>
          <a:bodyPr/>
          <a:lstStyle>
            <a:lvl1pPr marL="0" indent="0">
              <a:buNone/>
              <a:defRPr sz="1600" b="1">
                <a:solidFill>
                  <a:srgbClr val="2B2B2B"/>
                </a:solidFill>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9" name="Content Placeholder 3"/>
          <p:cNvSpPr>
            <a:spLocks noGrp="1"/>
          </p:cNvSpPr>
          <p:nvPr>
            <p:ph sz="half" idx="10"/>
          </p:nvPr>
        </p:nvSpPr>
        <p:spPr>
          <a:xfrm>
            <a:off x="3782292" y="1756065"/>
            <a:ext cx="5077688" cy="4112924"/>
          </a:xfrm>
          <a:prstGeom prst="rect">
            <a:avLst/>
          </a:prstGeom>
        </p:spPr>
        <p:txBody>
          <a:bodyPr/>
          <a:lstStyle>
            <a:lvl1pPr>
              <a:buClr>
                <a:srgbClr val="C91317"/>
              </a:buClr>
              <a:buSzPct val="200000"/>
              <a:defRPr sz="1800">
                <a:solidFill>
                  <a:srgbClr val="2B2B2B"/>
                </a:solidFill>
                <a:latin typeface="Arial" panose="020B0604020202020204" pitchFamily="34" charset="0"/>
              </a:defRPr>
            </a:lvl1pPr>
            <a:lvl2pPr>
              <a:buClr>
                <a:srgbClr val="C91317"/>
              </a:buClr>
              <a:buSzPct val="200000"/>
              <a:defRPr sz="1600">
                <a:solidFill>
                  <a:srgbClr val="2B2B2B"/>
                </a:solidFill>
                <a:latin typeface="Arial" panose="020B0604020202020204" pitchFamily="34" charset="0"/>
              </a:defRPr>
            </a:lvl2pPr>
            <a:lvl3pPr>
              <a:buClr>
                <a:srgbClr val="C91317"/>
              </a:buClr>
              <a:buSzPct val="200000"/>
              <a:defRPr sz="1600">
                <a:solidFill>
                  <a:srgbClr val="2B2B2B"/>
                </a:solidFill>
                <a:latin typeface="Arial" panose="020B0604020202020204" pitchFamily="34" charset="0"/>
              </a:defRPr>
            </a:lvl3pPr>
            <a:lvl4pPr>
              <a:buClr>
                <a:srgbClr val="C91317"/>
              </a:buClr>
              <a:buSzPct val="200000"/>
              <a:defRPr sz="1600">
                <a:solidFill>
                  <a:srgbClr val="2B2B2B"/>
                </a:solidFill>
                <a:latin typeface="Arial" panose="020B0604020202020204" pitchFamily="34" charset="0"/>
              </a:defRPr>
            </a:lvl4pPr>
            <a:lvl5pPr>
              <a:buClr>
                <a:srgbClr val="C91317"/>
              </a:buClr>
              <a:buSzPct val="200000"/>
              <a:defRPr sz="1400">
                <a:solidFill>
                  <a:srgbClr val="2B2B2B"/>
                </a:solidFill>
                <a:latin typeface="Arial" panose="020B0604020202020204" pitchFamily="34" charset="0"/>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itre 1">
            <a:extLst>
              <a:ext uri="{FF2B5EF4-FFF2-40B4-BE49-F238E27FC236}">
                <a16:creationId xmlns:a16="http://schemas.microsoft.com/office/drawing/2014/main" id="{B723936F-B140-4856-8235-EC2D80F47512}"/>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81B9BBB8-6FF0-4B19-ABA7-E48EDDA4C815}"/>
              </a:ext>
            </a:extLst>
          </p:cNvPr>
          <p:cNvSpPr>
            <a:spLocks noGrp="1"/>
          </p:cNvSpPr>
          <p:nvPr>
            <p:ph type="sldNum" sz="quarter" idx="11"/>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130443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286000" y="1776845"/>
            <a:ext cx="6572250" cy="4084206"/>
          </a:xfrm>
          <a:prstGeom prst="rect">
            <a:avLst/>
          </a:prstGeom>
        </p:spPr>
        <p:txBody>
          <a:bodyPr anchor="t"/>
          <a:lstStyle>
            <a:lvl1pPr marL="0" indent="0">
              <a:buNone/>
              <a:defRPr sz="1400" i="0">
                <a:solidFill>
                  <a:schemeClr val="bg2">
                    <a:lumMod val="75000"/>
                  </a:schemeClr>
                </a:solidFill>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85751" y="1776845"/>
            <a:ext cx="1885950" cy="4092143"/>
          </a:xfrm>
          <a:prstGeom prst="rect">
            <a:avLst/>
          </a:prstGeom>
        </p:spPr>
        <p:txBody>
          <a:bodyPr/>
          <a:lstStyle>
            <a:lvl1pPr marL="0" indent="0" algn="l">
              <a:buNone/>
              <a:defRPr sz="1600" b="1">
                <a:solidFill>
                  <a:srgbClr val="2B2B2B"/>
                </a:solidFill>
                <a:latin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Titre 1">
            <a:extLst>
              <a:ext uri="{FF2B5EF4-FFF2-40B4-BE49-F238E27FC236}">
                <a16:creationId xmlns:a16="http://schemas.microsoft.com/office/drawing/2014/main" id="{F43EE628-A185-4A6D-BE88-14EFD8F490C6}"/>
              </a:ext>
            </a:extLst>
          </p:cNvPr>
          <p:cNvSpPr>
            <a:spLocks noGrp="1"/>
          </p:cNvSpPr>
          <p:nvPr>
            <p:ph type="title"/>
          </p:nvPr>
        </p:nvSpPr>
        <p:spPr>
          <a:xfrm>
            <a:off x="4572000" y="228600"/>
            <a:ext cx="4286249" cy="962247"/>
          </a:xfrm>
          <a:prstGeom prst="rect">
            <a:avLst/>
          </a:prstGeom>
        </p:spPr>
        <p:txBody>
          <a:bodyPr/>
          <a:lstStyle>
            <a:lvl1pPr>
              <a:defRPr>
                <a:latin typeface="Arial" panose="020B0604020202020204" pitchFamily="34" charset="0"/>
              </a:defRPr>
            </a:lvl1pPr>
          </a:lstStyle>
          <a:p>
            <a:r>
              <a:rPr lang="fr-FR" sz="2500">
                <a:solidFill>
                  <a:srgbClr val="2B2B2B"/>
                </a:solidFill>
                <a:latin typeface="Roboto "/>
              </a:rPr>
              <a:t>Modifiez le style du titre</a:t>
            </a:r>
            <a:endParaRPr lang="fr-BE" sz="2500" dirty="0">
              <a:solidFill>
                <a:srgbClr val="2B2B2B"/>
              </a:solidFill>
              <a:latin typeface="Roboto "/>
            </a:endParaRPr>
          </a:p>
        </p:txBody>
      </p:sp>
      <p:sp>
        <p:nvSpPr>
          <p:cNvPr id="2" name="Espace réservé du numéro de diapositive 1">
            <a:extLst>
              <a:ext uri="{FF2B5EF4-FFF2-40B4-BE49-F238E27FC236}">
                <a16:creationId xmlns:a16="http://schemas.microsoft.com/office/drawing/2014/main" id="{6B18CF9C-FA09-400B-8A6D-3B4F71D1C4F7}"/>
              </a:ext>
            </a:extLst>
          </p:cNvPr>
          <p:cNvSpPr>
            <a:spLocks noGrp="1"/>
          </p:cNvSpPr>
          <p:nvPr>
            <p:ph type="sldNum" sz="quarter" idx="10"/>
          </p:nvPr>
        </p:nvSpPr>
        <p:spPr/>
        <p:txBody>
          <a:bodyPr/>
          <a:lstStyle/>
          <a:p>
            <a:fld id="{26DF9506-C750-44C3-8E12-610AD4C8F1FD}" type="slidenum">
              <a:rPr lang="fr-BE" smtClean="0"/>
              <a:t>‹N°›</a:t>
            </a:fld>
            <a:endParaRPr lang="fr-BE"/>
          </a:p>
        </p:txBody>
      </p:sp>
    </p:spTree>
    <p:extLst>
      <p:ext uri="{BB962C8B-B14F-4D97-AF65-F5344CB8AC3E}">
        <p14:creationId xmlns:p14="http://schemas.microsoft.com/office/powerpoint/2010/main" val="63579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5142E7-FD62-4A3B-BA3B-F57F13E802DB}"/>
              </a:ext>
            </a:extLst>
          </p:cNvPr>
          <p:cNvSpPr>
            <a:spLocks noGrp="1"/>
          </p:cNvSpPr>
          <p:nvPr>
            <p:ph type="title"/>
          </p:nvPr>
        </p:nvSpPr>
        <p:spPr/>
        <p:txBody>
          <a:bodyPr/>
          <a:lstStyle/>
          <a:p>
            <a:r>
              <a:rPr lang="fr-FR"/>
              <a:t>Modifiez le style du titre</a:t>
            </a:r>
            <a:endParaRPr lang="fr-BE"/>
          </a:p>
        </p:txBody>
      </p:sp>
      <p:sp>
        <p:nvSpPr>
          <p:cNvPr id="3" name="Espace réservé du numéro de diapositive 2">
            <a:extLst>
              <a:ext uri="{FF2B5EF4-FFF2-40B4-BE49-F238E27FC236}">
                <a16:creationId xmlns:a16="http://schemas.microsoft.com/office/drawing/2014/main" id="{68CDE9CF-4445-4195-AB8F-98D37C850DD6}"/>
              </a:ext>
            </a:extLst>
          </p:cNvPr>
          <p:cNvSpPr>
            <a:spLocks noGrp="1"/>
          </p:cNvSpPr>
          <p:nvPr>
            <p:ph type="sldNum" sz="quarter" idx="10"/>
          </p:nvPr>
        </p:nvSpPr>
        <p:spPr/>
        <p:txBody>
          <a:bodyPr/>
          <a:lstStyle/>
          <a:p>
            <a:fld id="{26DF9506-C750-44C3-8E12-610AD4C8F1FD}" type="slidenum">
              <a:rPr lang="fr-BE" smtClean="0"/>
              <a:t>‹N°›</a:t>
            </a:fld>
            <a:endParaRPr lang="fr-BE"/>
          </a:p>
        </p:txBody>
      </p:sp>
      <p:sp>
        <p:nvSpPr>
          <p:cNvPr id="5" name="Espace réservé du texte 4">
            <a:extLst>
              <a:ext uri="{FF2B5EF4-FFF2-40B4-BE49-F238E27FC236}">
                <a16:creationId xmlns:a16="http://schemas.microsoft.com/office/drawing/2014/main" id="{F17093D8-5537-49FE-9E58-DD113F96AAD1}"/>
              </a:ext>
            </a:extLst>
          </p:cNvPr>
          <p:cNvSpPr>
            <a:spLocks noGrp="1"/>
          </p:cNvSpPr>
          <p:nvPr>
            <p:ph type="body" sz="quarter" idx="11"/>
          </p:nvPr>
        </p:nvSpPr>
        <p:spPr>
          <a:xfrm>
            <a:off x="1085850" y="3109912"/>
            <a:ext cx="5553075" cy="6381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Tree>
    <p:extLst>
      <p:ext uri="{BB962C8B-B14F-4D97-AF65-F5344CB8AC3E}">
        <p14:creationId xmlns:p14="http://schemas.microsoft.com/office/powerpoint/2010/main" val="34012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1000" b="-1000"/>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DBFD8E-0DC8-4C60-850D-B6271FE2C997}"/>
              </a:ext>
            </a:extLst>
          </p:cNvPr>
          <p:cNvSpPr>
            <a:spLocks noGrp="1"/>
          </p:cNvSpPr>
          <p:nvPr>
            <p:ph type="title"/>
          </p:nvPr>
        </p:nvSpPr>
        <p:spPr>
          <a:xfrm>
            <a:off x="1085850" y="2103437"/>
            <a:ext cx="78867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numéro de diapositive 2">
            <a:extLst>
              <a:ext uri="{FF2B5EF4-FFF2-40B4-BE49-F238E27FC236}">
                <a16:creationId xmlns:a16="http://schemas.microsoft.com/office/drawing/2014/main" id="{4A10DA80-EF2E-4A94-8BB7-3A6AF98E46B2}"/>
              </a:ext>
            </a:extLst>
          </p:cNvPr>
          <p:cNvSpPr>
            <a:spLocks noGrp="1"/>
          </p:cNvSpPr>
          <p:nvPr>
            <p:ph type="sldNum" sz="quarter" idx="4"/>
          </p:nvPr>
        </p:nvSpPr>
        <p:spPr>
          <a:xfrm>
            <a:off x="6848475" y="608012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F9506-C750-44C3-8E12-610AD4C8F1FD}" type="slidenum">
              <a:rPr lang="fr-BE" smtClean="0"/>
              <a:t>‹N°›</a:t>
            </a:fld>
            <a:endParaRPr lang="fr-BE"/>
          </a:p>
        </p:txBody>
      </p:sp>
    </p:spTree>
    <p:extLst>
      <p:ext uri="{BB962C8B-B14F-4D97-AF65-F5344CB8AC3E}">
        <p14:creationId xmlns:p14="http://schemas.microsoft.com/office/powerpoint/2010/main" val="2846317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70" r:id="rId8"/>
    <p:sldLayoutId id="2147483671" r:id="rId9"/>
  </p:sldLayoutIdLst>
  <p:hf hdr="0" ftr="0" dt="0"/>
  <p:txStyles>
    <p:titleStyle>
      <a:lvl1pPr algn="l" defTabSz="914400" rtl="0" eaLnBrk="1" latinLnBrk="0" hangingPunct="1">
        <a:lnSpc>
          <a:spcPct val="90000"/>
        </a:lnSpc>
        <a:spcBef>
          <a:spcPct val="0"/>
        </a:spcBef>
        <a:buNone/>
        <a:defRPr sz="3500" kern="1200">
          <a:solidFill>
            <a:schemeClr val="tx1"/>
          </a:solidFill>
          <a:latin typeface="Roboto Condensed" panose="02000000000000000000" pitchFamily="2" charset="0"/>
          <a:ea typeface="Roboto Condensed"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75EA5D-AC64-41C5-A86A-8CEC6C3E3898}"/>
              </a:ext>
            </a:extLst>
          </p:cNvPr>
          <p:cNvSpPr>
            <a:spLocks noGrp="1"/>
          </p:cNvSpPr>
          <p:nvPr>
            <p:ph type="title"/>
          </p:nvPr>
        </p:nvSpPr>
        <p:spPr>
          <a:xfrm>
            <a:off x="1087581" y="2248912"/>
            <a:ext cx="7886700" cy="1062699"/>
          </a:xfrm>
        </p:spPr>
        <p:txBody>
          <a:bodyPr>
            <a:normAutofit fontScale="90000"/>
          </a:bodyPr>
          <a:lstStyle/>
          <a:p>
            <a:r>
              <a:rPr lang="fr-FR" sz="4400" dirty="0"/>
              <a:t>Mathématiques appliquées à l'informatique</a:t>
            </a:r>
            <a:endParaRPr lang="fr-BE" sz="4400" dirty="0"/>
          </a:p>
        </p:txBody>
      </p:sp>
      <p:sp>
        <p:nvSpPr>
          <p:cNvPr id="3" name="ZoneTexte 2">
            <a:extLst>
              <a:ext uri="{FF2B5EF4-FFF2-40B4-BE49-F238E27FC236}">
                <a16:creationId xmlns:a16="http://schemas.microsoft.com/office/drawing/2014/main" id="{DB893DFD-C04B-4489-8111-E1C33A2FF174}"/>
              </a:ext>
            </a:extLst>
          </p:cNvPr>
          <p:cNvSpPr txBox="1"/>
          <p:nvPr/>
        </p:nvSpPr>
        <p:spPr>
          <a:xfrm>
            <a:off x="1573427" y="3505200"/>
            <a:ext cx="7400854" cy="646331"/>
          </a:xfrm>
          <a:prstGeom prst="rect">
            <a:avLst/>
          </a:prstGeom>
          <a:noFill/>
        </p:spPr>
        <p:txBody>
          <a:bodyPr wrap="square" rtlCol="0">
            <a:spAutoFit/>
          </a:bodyPr>
          <a:lstStyle/>
          <a:p>
            <a:r>
              <a:rPr lang="fr-FR" dirty="0">
                <a:solidFill>
                  <a:schemeClr val="bg1">
                    <a:lumMod val="50000"/>
                  </a:schemeClr>
                </a:solidFill>
              </a:rPr>
              <a:t>BA2 Informatique</a:t>
            </a:r>
          </a:p>
          <a:p>
            <a:r>
              <a:rPr lang="fr-FR" dirty="0">
                <a:solidFill>
                  <a:schemeClr val="bg1">
                    <a:lumMod val="50000"/>
                  </a:schemeClr>
                </a:solidFill>
              </a:rPr>
              <a:t>Johan </a:t>
            </a:r>
            <a:r>
              <a:rPr lang="fr-FR" dirty="0" err="1">
                <a:solidFill>
                  <a:schemeClr val="bg1">
                    <a:lumMod val="50000"/>
                  </a:schemeClr>
                </a:solidFill>
              </a:rPr>
              <a:t>Depréter</a:t>
            </a:r>
            <a:r>
              <a:rPr lang="fr-FR" dirty="0">
                <a:solidFill>
                  <a:schemeClr val="bg1">
                    <a:lumMod val="50000"/>
                  </a:schemeClr>
                </a:solidFill>
              </a:rPr>
              <a:t> – johan.depreter@heh.be</a:t>
            </a:r>
            <a:endParaRPr lang="fr-BE" dirty="0">
              <a:solidFill>
                <a:schemeClr val="bg1">
                  <a:lumMod val="50000"/>
                </a:schemeClr>
              </a:solidFill>
            </a:endParaRPr>
          </a:p>
        </p:txBody>
      </p:sp>
      <p:sp>
        <p:nvSpPr>
          <p:cNvPr id="4" name="Espace réservé du numéro de diapositive 3">
            <a:extLst>
              <a:ext uri="{FF2B5EF4-FFF2-40B4-BE49-F238E27FC236}">
                <a16:creationId xmlns:a16="http://schemas.microsoft.com/office/drawing/2014/main" id="{483B3C02-371C-4836-9681-7DD0EFCB39DF}"/>
              </a:ext>
            </a:extLst>
          </p:cNvPr>
          <p:cNvSpPr>
            <a:spLocks noGrp="1"/>
          </p:cNvSpPr>
          <p:nvPr>
            <p:ph type="sldNum" sz="quarter" idx="10"/>
          </p:nvPr>
        </p:nvSpPr>
        <p:spPr/>
        <p:txBody>
          <a:bodyPr/>
          <a:lstStyle/>
          <a:p>
            <a:fld id="{26DF9506-C750-44C3-8E12-610AD4C8F1FD}" type="slidenum">
              <a:rPr lang="fr-BE" smtClean="0"/>
              <a:t>1</a:t>
            </a:fld>
            <a:endParaRPr lang="fr-BE"/>
          </a:p>
        </p:txBody>
      </p:sp>
    </p:spTree>
    <p:extLst>
      <p:ext uri="{BB962C8B-B14F-4D97-AF65-F5344CB8AC3E}">
        <p14:creationId xmlns:p14="http://schemas.microsoft.com/office/powerpoint/2010/main" val="383358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0CF86DEE-A8FE-45CC-8E36-5A86330CF208}"/>
              </a:ext>
            </a:extLst>
          </p:cNvPr>
          <p:cNvPicPr>
            <a:picLocks noGrp="1" noChangeAspect="1"/>
          </p:cNvPicPr>
          <p:nvPr>
            <p:ph idx="1"/>
          </p:nvPr>
        </p:nvPicPr>
        <p:blipFill>
          <a:blip r:embed="rId2"/>
          <a:stretch>
            <a:fillRect/>
          </a:stretch>
        </p:blipFill>
        <p:spPr>
          <a:xfrm>
            <a:off x="917564" y="2973432"/>
            <a:ext cx="7308871" cy="2525476"/>
          </a:xfrm>
        </p:spPr>
      </p:pic>
      <p:sp>
        <p:nvSpPr>
          <p:cNvPr id="3" name="Titre 2">
            <a:extLst>
              <a:ext uri="{FF2B5EF4-FFF2-40B4-BE49-F238E27FC236}">
                <a16:creationId xmlns:a16="http://schemas.microsoft.com/office/drawing/2014/main" id="{81827585-4D8A-4CFB-AC9E-FA69F969366B}"/>
              </a:ext>
            </a:extLst>
          </p:cNvPr>
          <p:cNvSpPr>
            <a:spLocks noGrp="1"/>
          </p:cNvSpPr>
          <p:nvPr>
            <p:ph type="title"/>
          </p:nvPr>
        </p:nvSpPr>
        <p:spPr/>
        <p:txBody>
          <a:bodyPr/>
          <a:lstStyle/>
          <a:p>
            <a:endParaRPr lang="fr-BE" dirty="0"/>
          </a:p>
        </p:txBody>
      </p:sp>
      <p:sp>
        <p:nvSpPr>
          <p:cNvPr id="4" name="Espace réservé du numéro de diapositive 3">
            <a:extLst>
              <a:ext uri="{FF2B5EF4-FFF2-40B4-BE49-F238E27FC236}">
                <a16:creationId xmlns:a16="http://schemas.microsoft.com/office/drawing/2014/main" id="{77E4F161-1B09-45CD-A4FC-64509E1D34F3}"/>
              </a:ext>
            </a:extLst>
          </p:cNvPr>
          <p:cNvSpPr>
            <a:spLocks noGrp="1"/>
          </p:cNvSpPr>
          <p:nvPr>
            <p:ph type="sldNum" sz="quarter" idx="10"/>
          </p:nvPr>
        </p:nvSpPr>
        <p:spPr/>
        <p:txBody>
          <a:bodyPr/>
          <a:lstStyle/>
          <a:p>
            <a:fld id="{26DF9506-C750-44C3-8E12-610AD4C8F1FD}" type="slidenum">
              <a:rPr lang="fr-BE" smtClean="0"/>
              <a:t>10</a:t>
            </a:fld>
            <a:endParaRPr lang="fr-BE"/>
          </a:p>
        </p:txBody>
      </p:sp>
      <p:pic>
        <p:nvPicPr>
          <p:cNvPr id="8" name="Image 7">
            <a:extLst>
              <a:ext uri="{FF2B5EF4-FFF2-40B4-BE49-F238E27FC236}">
                <a16:creationId xmlns:a16="http://schemas.microsoft.com/office/drawing/2014/main" id="{59557C3A-550B-4932-ACC1-B423B1111D71}"/>
              </a:ext>
            </a:extLst>
          </p:cNvPr>
          <p:cNvPicPr>
            <a:picLocks noChangeAspect="1"/>
          </p:cNvPicPr>
          <p:nvPr/>
        </p:nvPicPr>
        <p:blipFill>
          <a:blip r:embed="rId3"/>
          <a:stretch>
            <a:fillRect/>
          </a:stretch>
        </p:blipFill>
        <p:spPr>
          <a:xfrm>
            <a:off x="987289" y="1647993"/>
            <a:ext cx="7169422" cy="1108062"/>
          </a:xfrm>
          <a:prstGeom prst="rect">
            <a:avLst/>
          </a:prstGeom>
        </p:spPr>
      </p:pic>
    </p:spTree>
    <p:extLst>
      <p:ext uri="{BB962C8B-B14F-4D97-AF65-F5344CB8AC3E}">
        <p14:creationId xmlns:p14="http://schemas.microsoft.com/office/powerpoint/2010/main" val="232507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4DA9F92-1007-472C-A8BC-937BACF07852}"/>
              </a:ext>
            </a:extLst>
          </p:cNvPr>
          <p:cNvSpPr>
            <a:spLocks noGrp="1"/>
          </p:cNvSpPr>
          <p:nvPr>
            <p:ph idx="1"/>
          </p:nvPr>
        </p:nvSpPr>
        <p:spPr/>
        <p:txBody>
          <a:bodyPr/>
          <a:lstStyle/>
          <a:p>
            <a:r>
              <a:rPr lang="fr-FR" dirty="0"/>
              <a:t>On pourrait énumérer toutes les permutations possibles de </a:t>
            </a:r>
            <a:r>
              <a:rPr lang="fr-BE" b="0" i="1" u="none" strike="noStrike" baseline="0" dirty="0">
                <a:solidFill>
                  <a:srgbClr val="2F6C9C"/>
                </a:solidFill>
                <a:latin typeface="LMSans10-Oblique-Identity-H"/>
              </a:rPr>
              <a:t>n </a:t>
            </a:r>
            <a:r>
              <a:rPr lang="fr-BE" b="0" i="0" u="none" strike="noStrike" baseline="0" dirty="0">
                <a:solidFill>
                  <a:srgbClr val="000000"/>
                </a:solidFill>
                <a:cs typeface="Arial" panose="020B0604020202020204" pitchFamily="34" charset="0"/>
              </a:rPr>
              <a:t>points.</a:t>
            </a:r>
          </a:p>
          <a:p>
            <a:pPr marL="457200" lvl="1" indent="0">
              <a:buNone/>
            </a:pPr>
            <a:r>
              <a:rPr lang="fr-BE" b="0" i="0" u="none" strike="noStrike" baseline="0" dirty="0">
                <a:solidFill>
                  <a:srgbClr val="000000"/>
                </a:solidFill>
                <a:cs typeface="Arial" panose="020B0604020202020204" pitchFamily="34" charset="0"/>
              </a:rPr>
              <a:t>- Une permutation est un ordonnancement possible de </a:t>
            </a:r>
            <a:r>
              <a:rPr lang="fr-BE" b="0" i="1" u="none" strike="noStrike" baseline="0" dirty="0">
                <a:solidFill>
                  <a:srgbClr val="2F6C9C"/>
                </a:solidFill>
                <a:latin typeface="LMSans10-Oblique-Identity-H"/>
              </a:rPr>
              <a:t>n </a:t>
            </a:r>
            <a:r>
              <a:rPr lang="fr-BE" b="0" i="0" u="none" strike="noStrike" baseline="0" dirty="0">
                <a:solidFill>
                  <a:srgbClr val="000000"/>
                </a:solidFill>
                <a:cs typeface="Arial" panose="020B0604020202020204" pitchFamily="34" charset="0"/>
              </a:rPr>
              <a:t>points.</a:t>
            </a:r>
          </a:p>
          <a:p>
            <a:endParaRPr lang="fr-BE" dirty="0">
              <a:solidFill>
                <a:srgbClr val="000000"/>
              </a:solidFill>
              <a:cs typeface="Arial" panose="020B0604020202020204" pitchFamily="34" charset="0"/>
            </a:endParaRPr>
          </a:p>
          <a:p>
            <a:r>
              <a:rPr lang="fr-BE" dirty="0">
                <a:solidFill>
                  <a:srgbClr val="000000"/>
                </a:solidFill>
                <a:cs typeface="Arial" panose="020B0604020202020204" pitchFamily="34" charset="0"/>
              </a:rPr>
              <a:t>Pour chaque permutation, calculer la distance associée.</a:t>
            </a:r>
          </a:p>
          <a:p>
            <a:endParaRPr lang="fr-BE" dirty="0">
              <a:solidFill>
                <a:srgbClr val="000000"/>
              </a:solidFill>
              <a:cs typeface="Arial" panose="020B0604020202020204" pitchFamily="34" charset="0"/>
            </a:endParaRPr>
          </a:p>
          <a:p>
            <a:r>
              <a:rPr lang="fr-BE" dirty="0">
                <a:solidFill>
                  <a:srgbClr val="000000"/>
                </a:solidFill>
                <a:cs typeface="Arial" panose="020B0604020202020204" pitchFamily="34" charset="0"/>
              </a:rPr>
              <a:t>Enregistrer le tour associé à la permutation de plus petite distance.</a:t>
            </a:r>
            <a:endParaRPr lang="fr-BE" dirty="0">
              <a:cs typeface="Arial" panose="020B0604020202020204" pitchFamily="34" charset="0"/>
            </a:endParaRPr>
          </a:p>
        </p:txBody>
      </p:sp>
      <p:sp>
        <p:nvSpPr>
          <p:cNvPr id="3" name="Titre 2">
            <a:extLst>
              <a:ext uri="{FF2B5EF4-FFF2-40B4-BE49-F238E27FC236}">
                <a16:creationId xmlns:a16="http://schemas.microsoft.com/office/drawing/2014/main" id="{108177C6-6097-4C4A-A99B-6C10BEA2D831}"/>
              </a:ext>
            </a:extLst>
          </p:cNvPr>
          <p:cNvSpPr>
            <a:spLocks noGrp="1"/>
          </p:cNvSpPr>
          <p:nvPr>
            <p:ph type="title"/>
          </p:nvPr>
        </p:nvSpPr>
        <p:spPr/>
        <p:txBody>
          <a:bodyPr/>
          <a:lstStyle/>
          <a:p>
            <a:r>
              <a:rPr lang="fr-FR" dirty="0"/>
              <a:t>Autre solution</a:t>
            </a:r>
            <a:endParaRPr lang="fr-BE" dirty="0"/>
          </a:p>
        </p:txBody>
      </p:sp>
      <p:sp>
        <p:nvSpPr>
          <p:cNvPr id="4" name="Espace réservé du numéro de diapositive 3">
            <a:extLst>
              <a:ext uri="{FF2B5EF4-FFF2-40B4-BE49-F238E27FC236}">
                <a16:creationId xmlns:a16="http://schemas.microsoft.com/office/drawing/2014/main" id="{C0E62DE5-30E2-49FF-8280-A335A7186DD5}"/>
              </a:ext>
            </a:extLst>
          </p:cNvPr>
          <p:cNvSpPr>
            <a:spLocks noGrp="1"/>
          </p:cNvSpPr>
          <p:nvPr>
            <p:ph type="sldNum" sz="quarter" idx="10"/>
          </p:nvPr>
        </p:nvSpPr>
        <p:spPr/>
        <p:txBody>
          <a:bodyPr/>
          <a:lstStyle/>
          <a:p>
            <a:fld id="{26DF9506-C750-44C3-8E12-610AD4C8F1FD}" type="slidenum">
              <a:rPr lang="fr-BE" smtClean="0"/>
              <a:t>11</a:t>
            </a:fld>
            <a:endParaRPr lang="fr-BE"/>
          </a:p>
        </p:txBody>
      </p:sp>
    </p:spTree>
    <p:extLst>
      <p:ext uri="{BB962C8B-B14F-4D97-AF65-F5344CB8AC3E}">
        <p14:creationId xmlns:p14="http://schemas.microsoft.com/office/powerpoint/2010/main" val="36442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0E2C3EF-D190-4E1E-A33A-DBF491028D47}"/>
              </a:ext>
            </a:extLst>
          </p:cNvPr>
          <p:cNvSpPr>
            <a:spLocks noGrp="1"/>
          </p:cNvSpPr>
          <p:nvPr>
            <p:ph idx="1"/>
          </p:nvPr>
        </p:nvSpPr>
        <p:spPr/>
        <p:txBody>
          <a:bodyPr/>
          <a:lstStyle/>
          <a:p>
            <a:r>
              <a:rPr lang="fr-FR" dirty="0"/>
              <a:t>Si on suit cette méthode, on est sur de trouver la solution optimale.</a:t>
            </a:r>
          </a:p>
          <a:p>
            <a:endParaRPr lang="fr-FR" dirty="0"/>
          </a:p>
          <a:p>
            <a:r>
              <a:rPr lang="fr-FR" dirty="0"/>
              <a:t>L’algorithme est donc exact.</a:t>
            </a:r>
            <a:endParaRPr lang="fr-BE" dirty="0"/>
          </a:p>
        </p:txBody>
      </p:sp>
      <p:sp>
        <p:nvSpPr>
          <p:cNvPr id="3" name="Titre 2">
            <a:extLst>
              <a:ext uri="{FF2B5EF4-FFF2-40B4-BE49-F238E27FC236}">
                <a16:creationId xmlns:a16="http://schemas.microsoft.com/office/drawing/2014/main" id="{2D5A4285-E7D0-49A6-8950-A9F11BF792BF}"/>
              </a:ext>
            </a:extLst>
          </p:cNvPr>
          <p:cNvSpPr>
            <a:spLocks noGrp="1"/>
          </p:cNvSpPr>
          <p:nvPr>
            <p:ph type="title"/>
          </p:nvPr>
        </p:nvSpPr>
        <p:spPr/>
        <p:txBody>
          <a:bodyPr>
            <a:normAutofit fontScale="90000"/>
          </a:bodyPr>
          <a:lstStyle/>
          <a:p>
            <a:r>
              <a:rPr lang="fr-FR" dirty="0"/>
              <a:t>Recherche exhaustive</a:t>
            </a:r>
            <a:endParaRPr lang="fr-BE" dirty="0"/>
          </a:p>
        </p:txBody>
      </p:sp>
      <p:sp>
        <p:nvSpPr>
          <p:cNvPr id="4" name="Espace réservé du numéro de diapositive 3">
            <a:extLst>
              <a:ext uri="{FF2B5EF4-FFF2-40B4-BE49-F238E27FC236}">
                <a16:creationId xmlns:a16="http://schemas.microsoft.com/office/drawing/2014/main" id="{390E76A3-7D2D-46D7-AC4A-A00655FA86C2}"/>
              </a:ext>
            </a:extLst>
          </p:cNvPr>
          <p:cNvSpPr>
            <a:spLocks noGrp="1"/>
          </p:cNvSpPr>
          <p:nvPr>
            <p:ph type="sldNum" sz="quarter" idx="10"/>
          </p:nvPr>
        </p:nvSpPr>
        <p:spPr/>
        <p:txBody>
          <a:bodyPr/>
          <a:lstStyle/>
          <a:p>
            <a:fld id="{26DF9506-C750-44C3-8E12-610AD4C8F1FD}" type="slidenum">
              <a:rPr lang="fr-BE" smtClean="0"/>
              <a:t>12</a:t>
            </a:fld>
            <a:endParaRPr lang="fr-BE"/>
          </a:p>
        </p:txBody>
      </p:sp>
      <p:pic>
        <p:nvPicPr>
          <p:cNvPr id="6" name="Image 5">
            <a:extLst>
              <a:ext uri="{FF2B5EF4-FFF2-40B4-BE49-F238E27FC236}">
                <a16:creationId xmlns:a16="http://schemas.microsoft.com/office/drawing/2014/main" id="{3F7A1440-E177-4062-87FA-B63773B71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761" y="3616063"/>
            <a:ext cx="4282478" cy="2829187"/>
          </a:xfrm>
          <a:prstGeom prst="rect">
            <a:avLst/>
          </a:prstGeom>
        </p:spPr>
      </p:pic>
    </p:spTree>
    <p:extLst>
      <p:ext uri="{BB962C8B-B14F-4D97-AF65-F5344CB8AC3E}">
        <p14:creationId xmlns:p14="http://schemas.microsoft.com/office/powerpoint/2010/main" val="36496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1816AE6E-DED7-470E-9B49-5C3C84D13E74}"/>
                  </a:ext>
                </a:extLst>
              </p:cNvPr>
              <p:cNvSpPr>
                <a:spLocks noGrp="1"/>
              </p:cNvSpPr>
              <p:nvPr>
                <p:ph idx="1"/>
              </p:nvPr>
            </p:nvSpPr>
            <p:spPr/>
            <p:txBody>
              <a:bodyPr/>
              <a:lstStyle/>
              <a:p>
                <a:r>
                  <a:rPr lang="fr-FR" dirty="0"/>
                  <a:t>Le nombre de permutations d’un ensemble de </a:t>
                </a:r>
                <a:r>
                  <a:rPr lang="fr-BE" b="0" i="1" u="none" strike="noStrike" baseline="0" dirty="0">
                    <a:solidFill>
                      <a:srgbClr val="2F6C9C"/>
                    </a:solidFill>
                    <a:latin typeface="LMSans10-Oblique-Identity-H"/>
                  </a:rPr>
                  <a:t>n </a:t>
                </a:r>
                <a:r>
                  <a:rPr lang="fr-BE" dirty="0">
                    <a:solidFill>
                      <a:srgbClr val="000000"/>
                    </a:solidFill>
                    <a:latin typeface="LMSans10-Oblique-Identity-H"/>
                    <a:cs typeface="Arial" panose="020B0604020202020204" pitchFamily="34" charset="0"/>
                  </a:rPr>
                  <a:t>éléments</a:t>
                </a:r>
                <a:r>
                  <a:rPr lang="fr-BE" b="0" i="0" u="none" strike="noStrike" baseline="0" dirty="0">
                    <a:solidFill>
                      <a:srgbClr val="000000"/>
                    </a:solidFill>
                    <a:cs typeface="Arial" panose="020B0604020202020204" pitchFamily="34" charset="0"/>
                  </a:rPr>
                  <a:t>.</a:t>
                </a:r>
              </a:p>
              <a:p>
                <a:pPr marL="457200" lvl="1" indent="0">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𝑛</m:t>
                      </m:r>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r>
                            <a:rPr lang="fr-FR" b="0" i="1" smtClean="0">
                              <a:latin typeface="Cambria Math" panose="02040503050406030204" pitchFamily="18" charset="0"/>
                            </a:rPr>
                            <m:t>𝑖</m:t>
                          </m:r>
                          <m:r>
                            <a:rPr lang="fr-FR" b="0" i="1" smtClean="0">
                              <a:latin typeface="Cambria Math" panose="02040503050406030204" pitchFamily="18" charset="0"/>
                            </a:rPr>
                            <m:t>=1∗2∗3∗…∗</m:t>
                          </m:r>
                          <m:r>
                            <a:rPr lang="fr-FR" b="0" i="1" smtClean="0">
                              <a:latin typeface="Cambria Math" panose="02040503050406030204" pitchFamily="18" charset="0"/>
                            </a:rPr>
                            <m:t>𝑛</m:t>
                          </m:r>
                        </m:e>
                      </m:nary>
                    </m:oMath>
                  </m:oMathPara>
                </a14:m>
                <a:endParaRPr lang="fr-BE" dirty="0"/>
              </a:p>
              <a:p>
                <a:endParaRPr lang="fr-BE" dirty="0"/>
              </a:p>
              <a:p>
                <a:endParaRPr lang="fr-BE" dirty="0"/>
              </a:p>
              <a:p>
                <a:r>
                  <a:rPr lang="fr-BE" dirty="0"/>
                  <a:t>Exemples :</a:t>
                </a:r>
              </a:p>
              <a:p>
                <a:pPr marL="457200" lvl="1" indent="0">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10!=1∗2∗3∗…∗10=3 628 800</m:t>
                      </m:r>
                    </m:oMath>
                  </m:oMathPara>
                </a14:m>
                <a:endParaRPr lang="fr-BE" dirty="0"/>
              </a:p>
              <a:p>
                <a:pPr marL="457200" lvl="1" indent="0">
                  <a:buNone/>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20</m:t>
                      </m:r>
                      <m:r>
                        <a:rPr lang="fr-FR" i="1">
                          <a:latin typeface="Cambria Math" panose="02040503050406030204" pitchFamily="18" charset="0"/>
                        </a:rPr>
                        <m:t>!=1∗2∗3∗…∗</m:t>
                      </m:r>
                      <m:r>
                        <a:rPr lang="fr-FR" b="0" i="1" smtClean="0">
                          <a:latin typeface="Cambria Math" panose="02040503050406030204" pitchFamily="18" charset="0"/>
                        </a:rPr>
                        <m:t>2</m:t>
                      </m:r>
                      <m:r>
                        <a:rPr lang="fr-FR" i="1">
                          <a:latin typeface="Cambria Math" panose="02040503050406030204" pitchFamily="18" charset="0"/>
                        </a:rPr>
                        <m:t>0</m:t>
                      </m:r>
                      <m:r>
                        <a:rPr lang="fr-FR" b="0" i="1" smtClean="0">
                          <a:latin typeface="Cambria Math" panose="02040503050406030204" pitchFamily="18" charset="0"/>
                          <a:ea typeface="Cambria Math" panose="02040503050406030204" pitchFamily="18" charset="0"/>
                        </a:rPr>
                        <m:t>=2 432 902 008 176 640 000</m:t>
                      </m:r>
                      <m:r>
                        <a:rPr lang="fr-FR" i="1">
                          <a:latin typeface="Cambria Math" panose="02040503050406030204" pitchFamily="18" charset="0"/>
                          <a:ea typeface="Cambria Math" panose="02040503050406030204" pitchFamily="18" charset="0"/>
                        </a:rPr>
                        <m:t>≈2∗</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i="1">
                              <a:latin typeface="Cambria Math" panose="02040503050406030204" pitchFamily="18" charset="0"/>
                              <a:ea typeface="Cambria Math" panose="02040503050406030204" pitchFamily="18" charset="0"/>
                            </a:rPr>
                            <m:t>18</m:t>
                          </m:r>
                        </m:sup>
                      </m:sSup>
                    </m:oMath>
                  </m:oMathPara>
                </a14:m>
                <a:endParaRPr lang="fr-BE" dirty="0"/>
              </a:p>
              <a:p>
                <a:pPr marL="457200" lvl="1" indent="0">
                  <a:buNone/>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10</m:t>
                      </m:r>
                      <m:r>
                        <a:rPr lang="fr-FR" b="0" i="1" smtClean="0">
                          <a:latin typeface="Cambria Math" panose="02040503050406030204" pitchFamily="18" charset="0"/>
                        </a:rPr>
                        <m:t>0!</m:t>
                      </m:r>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9</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i="1">
                              <a:latin typeface="Cambria Math" panose="02040503050406030204" pitchFamily="18" charset="0"/>
                              <a:ea typeface="Cambria Math" panose="02040503050406030204" pitchFamily="18" charset="0"/>
                            </a:rPr>
                            <m:t>1</m:t>
                          </m:r>
                          <m:r>
                            <a:rPr lang="fr-FR" b="0" i="1" smtClean="0">
                              <a:latin typeface="Cambria Math" panose="02040503050406030204" pitchFamily="18" charset="0"/>
                              <a:ea typeface="Cambria Math" panose="02040503050406030204" pitchFamily="18" charset="0"/>
                            </a:rPr>
                            <m:t>57</m:t>
                          </m:r>
                        </m:sup>
                      </m:sSup>
                    </m:oMath>
                  </m:oMathPara>
                </a14:m>
                <a:endParaRPr lang="fr-FR" dirty="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5</m:t>
                      </m:r>
                      <m:r>
                        <a:rPr lang="fr-FR" i="1">
                          <a:latin typeface="Cambria Math" panose="02040503050406030204" pitchFamily="18" charset="0"/>
                        </a:rPr>
                        <m:t>00!</m:t>
                      </m:r>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1134</m:t>
                          </m:r>
                        </m:sup>
                      </m:sSup>
                    </m:oMath>
                  </m:oMathPara>
                </a14:m>
                <a:endParaRPr lang="fr-BE" dirty="0"/>
              </a:p>
            </p:txBody>
          </p:sp>
        </mc:Choice>
        <mc:Fallback xmlns="">
          <p:sp>
            <p:nvSpPr>
              <p:cNvPr id="2" name="Espace réservé du contenu 1">
                <a:extLst>
                  <a:ext uri="{FF2B5EF4-FFF2-40B4-BE49-F238E27FC236}">
                    <a16:creationId xmlns:a16="http://schemas.microsoft.com/office/drawing/2014/main" id="{1816AE6E-DED7-470E-9B49-5C3C84D13E74}"/>
                  </a:ext>
                </a:extLst>
              </p:cNvPr>
              <p:cNvSpPr>
                <a:spLocks noGrp="1" noRot="1" noChangeAspect="1" noMove="1" noResize="1" noEditPoints="1" noAdjustHandles="1" noChangeArrowheads="1" noChangeShapeType="1" noTextEdit="1"/>
              </p:cNvSpPr>
              <p:nvPr>
                <p:ph idx="1"/>
              </p:nvPr>
            </p:nvSpPr>
            <p:spPr>
              <a:blipFill>
                <a:blip r:embed="rId2"/>
                <a:stretch>
                  <a:fillRect l="-2926" t="-10613"/>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9E17D80B-124E-4610-9992-D45CCB0B82DF}"/>
              </a:ext>
            </a:extLst>
          </p:cNvPr>
          <p:cNvSpPr>
            <a:spLocks noGrp="1"/>
          </p:cNvSpPr>
          <p:nvPr>
            <p:ph type="title"/>
          </p:nvPr>
        </p:nvSpPr>
        <p:spPr/>
        <p:txBody>
          <a:bodyPr>
            <a:normAutofit fontScale="90000"/>
          </a:bodyPr>
          <a:lstStyle/>
          <a:p>
            <a:r>
              <a:rPr lang="fr-FR" dirty="0"/>
              <a:t>Recherche exhaustive</a:t>
            </a:r>
            <a:endParaRPr lang="fr-BE" dirty="0"/>
          </a:p>
        </p:txBody>
      </p:sp>
      <p:sp>
        <p:nvSpPr>
          <p:cNvPr id="4" name="Espace réservé du numéro de diapositive 3">
            <a:extLst>
              <a:ext uri="{FF2B5EF4-FFF2-40B4-BE49-F238E27FC236}">
                <a16:creationId xmlns:a16="http://schemas.microsoft.com/office/drawing/2014/main" id="{8D598C34-C511-452A-B0BC-85591AF8A902}"/>
              </a:ext>
            </a:extLst>
          </p:cNvPr>
          <p:cNvSpPr>
            <a:spLocks noGrp="1"/>
          </p:cNvSpPr>
          <p:nvPr>
            <p:ph type="sldNum" sz="quarter" idx="10"/>
          </p:nvPr>
        </p:nvSpPr>
        <p:spPr/>
        <p:txBody>
          <a:bodyPr/>
          <a:lstStyle/>
          <a:p>
            <a:fld id="{26DF9506-C750-44C3-8E12-610AD4C8F1FD}" type="slidenum">
              <a:rPr lang="fr-BE" smtClean="0"/>
              <a:t>13</a:t>
            </a:fld>
            <a:endParaRPr lang="fr-BE"/>
          </a:p>
        </p:txBody>
      </p:sp>
      <p:pic>
        <p:nvPicPr>
          <p:cNvPr id="6" name="Image 5">
            <a:extLst>
              <a:ext uri="{FF2B5EF4-FFF2-40B4-BE49-F238E27FC236}">
                <a16:creationId xmlns:a16="http://schemas.microsoft.com/office/drawing/2014/main" id="{FF6530BB-973F-47BA-9337-84DBC02F1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275" y="1296199"/>
            <a:ext cx="4743450" cy="2647950"/>
          </a:xfrm>
          <a:prstGeom prst="rect">
            <a:avLst/>
          </a:prstGeom>
        </p:spPr>
      </p:pic>
    </p:spTree>
    <p:extLst>
      <p:ext uri="{BB962C8B-B14F-4D97-AF65-F5344CB8AC3E}">
        <p14:creationId xmlns:p14="http://schemas.microsoft.com/office/powerpoint/2010/main" val="412014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8FE02472-9EFE-4568-AFFB-03F95FE2C708}"/>
                  </a:ext>
                </a:extLst>
              </p:cNvPr>
              <p:cNvSpPr>
                <a:spLocks noGrp="1"/>
              </p:cNvSpPr>
              <p:nvPr>
                <p:ph idx="1"/>
              </p:nvPr>
            </p:nvSpPr>
            <p:spPr/>
            <p:txBody>
              <a:bodyPr/>
              <a:lstStyle/>
              <a:p>
                <a:r>
                  <a:rPr lang="fr-FR" dirty="0"/>
                  <a:t>Frontier, un des plus gros super calculateur au monde :</a:t>
                </a:r>
              </a:p>
              <a:p>
                <a:pPr marL="0" indent="0">
                  <a:buNone/>
                </a:pPr>
                <a:r>
                  <a:rPr lang="fr-FR" dirty="0"/>
                  <a:t>	</a:t>
                </a:r>
              </a:p>
              <a:p>
                <a:pPr marL="0" indent="0">
                  <a:buNone/>
                </a:pPr>
                <a:r>
                  <a:rPr lang="fr-FR" dirty="0"/>
                  <a:t>	1.194 </a:t>
                </a:r>
                <a:r>
                  <a:rPr lang="fr-FR" dirty="0" err="1"/>
                  <a:t>exaflops</a:t>
                </a:r>
                <a:r>
                  <a:rPr lang="fr-FR" dirty="0"/>
                  <a:t>/s</a:t>
                </a:r>
              </a:p>
              <a:p>
                <a:endParaRPr lang="fr-FR" dirty="0"/>
              </a:p>
              <a:p>
                <a:r>
                  <a:rPr lang="fr-FR" dirty="0"/>
                  <a:t>Ca représente :</a:t>
                </a:r>
              </a:p>
              <a:p>
                <a:pPr marL="0" indent="0">
                  <a:buNone/>
                </a:pPr>
                <a:r>
                  <a:rPr lang="fr-FR" dirty="0"/>
                  <a:t>1 194 000 millions de millions</a:t>
                </a:r>
                <a:br>
                  <a:rPr lang="fr-FR" dirty="0"/>
                </a:br>
                <a:r>
                  <a:rPr lang="fr-FR" dirty="0"/>
                  <a:t>d’opérations à la seconde.</a:t>
                </a:r>
                <a:br>
                  <a:rPr lang="fr-FR" dirty="0"/>
                </a:br>
                <a:r>
                  <a:rPr lang="fr-FR" dirty="0"/>
                  <a:t>(</a:t>
                </a:r>
                <a14:m>
                  <m:oMath xmlns:m="http://schemas.openxmlformats.org/officeDocument/2006/math">
                    <m:r>
                      <a:rPr lang="fr-FR" b="0" i="1" smtClean="0">
                        <a:latin typeface="Cambria Math" panose="02040503050406030204" pitchFamily="18" charset="0"/>
                        <a:ea typeface="Cambria Math" panose="02040503050406030204" pitchFamily="18" charset="0"/>
                      </a:rPr>
                      <m:t>1.194</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18</m:t>
                        </m:r>
                      </m:sup>
                    </m:sSup>
                    <m:r>
                      <a:rPr lang="fr-FR" b="0" i="1" smtClean="0">
                        <a:latin typeface="Cambria Math" panose="02040503050406030204" pitchFamily="18" charset="0"/>
                        <a:ea typeface="Cambria Math" panose="02040503050406030204" pitchFamily="18" charset="0"/>
                      </a:rPr>
                      <m:t>)</m:t>
                    </m:r>
                  </m:oMath>
                </a14:m>
                <a:endParaRPr lang="fr-FR" dirty="0"/>
              </a:p>
              <a:p>
                <a:endParaRPr lang="fr-BE" dirty="0"/>
              </a:p>
            </p:txBody>
          </p:sp>
        </mc:Choice>
        <mc:Fallback xmlns="">
          <p:sp>
            <p:nvSpPr>
              <p:cNvPr id="2" name="Espace réservé du contenu 1">
                <a:extLst>
                  <a:ext uri="{FF2B5EF4-FFF2-40B4-BE49-F238E27FC236}">
                    <a16:creationId xmlns:a16="http://schemas.microsoft.com/office/drawing/2014/main" id="{8FE02472-9EFE-4568-AFFB-03F95FE2C708}"/>
                  </a:ext>
                </a:extLst>
              </p:cNvPr>
              <p:cNvSpPr>
                <a:spLocks noGrp="1" noRot="1" noChangeAspect="1" noMove="1" noResize="1" noEditPoints="1" noAdjustHandles="1" noChangeArrowheads="1" noChangeShapeType="1" noTextEdit="1"/>
              </p:cNvSpPr>
              <p:nvPr>
                <p:ph idx="1"/>
              </p:nvPr>
            </p:nvSpPr>
            <p:spPr>
              <a:blipFill>
                <a:blip r:embed="rId2"/>
                <a:stretch>
                  <a:fillRect l="-2926" t="-10314"/>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DE1B951D-F3D5-4D08-BF10-62191259E8ED}"/>
              </a:ext>
            </a:extLst>
          </p:cNvPr>
          <p:cNvSpPr>
            <a:spLocks noGrp="1"/>
          </p:cNvSpPr>
          <p:nvPr>
            <p:ph type="title"/>
          </p:nvPr>
        </p:nvSpPr>
        <p:spPr/>
        <p:txBody>
          <a:bodyPr>
            <a:normAutofit fontScale="90000"/>
          </a:bodyPr>
          <a:lstStyle/>
          <a:p>
            <a:r>
              <a:rPr lang="fr-FR" dirty="0"/>
              <a:t>Oui, mais ma machine…</a:t>
            </a:r>
            <a:endParaRPr lang="fr-BE" dirty="0"/>
          </a:p>
        </p:txBody>
      </p:sp>
      <p:sp>
        <p:nvSpPr>
          <p:cNvPr id="4" name="Espace réservé du numéro de diapositive 3">
            <a:extLst>
              <a:ext uri="{FF2B5EF4-FFF2-40B4-BE49-F238E27FC236}">
                <a16:creationId xmlns:a16="http://schemas.microsoft.com/office/drawing/2014/main" id="{2090481A-3FF5-4737-91EE-F024A6183140}"/>
              </a:ext>
            </a:extLst>
          </p:cNvPr>
          <p:cNvSpPr>
            <a:spLocks noGrp="1"/>
          </p:cNvSpPr>
          <p:nvPr>
            <p:ph type="sldNum" sz="quarter" idx="10"/>
          </p:nvPr>
        </p:nvSpPr>
        <p:spPr/>
        <p:txBody>
          <a:bodyPr/>
          <a:lstStyle/>
          <a:p>
            <a:fld id="{26DF9506-C750-44C3-8E12-610AD4C8F1FD}" type="slidenum">
              <a:rPr lang="fr-BE" smtClean="0"/>
              <a:t>14</a:t>
            </a:fld>
            <a:endParaRPr lang="fr-BE"/>
          </a:p>
        </p:txBody>
      </p:sp>
      <p:pic>
        <p:nvPicPr>
          <p:cNvPr id="6" name="Image 5">
            <a:extLst>
              <a:ext uri="{FF2B5EF4-FFF2-40B4-BE49-F238E27FC236}">
                <a16:creationId xmlns:a16="http://schemas.microsoft.com/office/drawing/2014/main" id="{8E4C0B31-E81E-43ED-B955-B083B6EB41D3}"/>
              </a:ext>
            </a:extLst>
          </p:cNvPr>
          <p:cNvPicPr>
            <a:picLocks noChangeAspect="1"/>
          </p:cNvPicPr>
          <p:nvPr/>
        </p:nvPicPr>
        <p:blipFill>
          <a:blip r:embed="rId3"/>
          <a:stretch>
            <a:fillRect/>
          </a:stretch>
        </p:blipFill>
        <p:spPr>
          <a:xfrm>
            <a:off x="4588613" y="2454311"/>
            <a:ext cx="4198513" cy="2788276"/>
          </a:xfrm>
          <a:prstGeom prst="rect">
            <a:avLst/>
          </a:prstGeom>
        </p:spPr>
      </p:pic>
    </p:spTree>
    <p:extLst>
      <p:ext uri="{BB962C8B-B14F-4D97-AF65-F5344CB8AC3E}">
        <p14:creationId xmlns:p14="http://schemas.microsoft.com/office/powerpoint/2010/main" val="23897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CC17FF90-DA2B-4765-93DA-1C91232D73B2}"/>
                  </a:ext>
                </a:extLst>
              </p:cNvPr>
              <p:cNvSpPr>
                <a:spLocks noGrp="1"/>
              </p:cNvSpPr>
              <p:nvPr>
                <p:ph idx="1"/>
              </p:nvPr>
            </p:nvSpPr>
            <p:spPr>
              <a:xfrm>
                <a:off x="318977" y="1384183"/>
                <a:ext cx="8539273" cy="4590590"/>
              </a:xfrm>
            </p:spPr>
            <p:txBody>
              <a:bodyPr/>
              <a:lstStyle/>
              <a:p>
                <a:r>
                  <a:rPr lang="fr-FR" dirty="0"/>
                  <a:t>Déjà c’est un peu cher juste pour un robot à souder…</a:t>
                </a:r>
              </a:p>
              <a:p>
                <a:endParaRPr lang="fr-FR" dirty="0"/>
              </a:p>
              <a:p>
                <a:r>
                  <a:rPr lang="fr-FR" dirty="0"/>
                  <a:t>Frontier aurait besoin de </a:t>
                </a:r>
                <a14:m>
                  <m:oMath xmlns:m="http://schemas.openxmlformats.org/officeDocument/2006/math">
                    <m:r>
                      <a:rPr lang="fr-FR" i="1">
                        <a:latin typeface="Cambria Math" panose="02040503050406030204" pitchFamily="18" charset="0"/>
                        <a:ea typeface="Cambria Math" panose="02040503050406030204" pitchFamily="18" charset="0"/>
                      </a:rPr>
                      <m:t>2</m:t>
                    </m:r>
                    <m:r>
                      <a:rPr lang="fr-FR" b="0" i="1" smtClean="0">
                        <a:latin typeface="Cambria Math" panose="02040503050406030204" pitchFamily="18" charset="0"/>
                        <a:ea typeface="Cambria Math" panose="02040503050406030204" pitchFamily="18" charset="0"/>
                      </a:rPr>
                      <m:t>.6</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133</m:t>
                        </m:r>
                      </m:sup>
                    </m:sSup>
                  </m:oMath>
                </a14:m>
                <a:r>
                  <a:rPr lang="fr-BE" dirty="0"/>
                  <a:t> années pour calculer 100! Possibilités (</a:t>
                </a:r>
                <a14:m>
                  <m:oMath xmlns:m="http://schemas.openxmlformats.org/officeDocument/2006/math">
                    <m:r>
                      <a:rPr lang="fr-FR" i="1" dirty="0" smtClean="0">
                        <a:latin typeface="Cambria Math" panose="02040503050406030204" pitchFamily="18" charset="0"/>
                        <a:ea typeface="Cambria Math" panose="02040503050406030204" pitchFamily="18" charset="0"/>
                      </a:rPr>
                      <m:t>9</m:t>
                    </m:r>
                    <m:r>
                      <a:rPr lang="fr-FR" i="1">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ea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157</m:t>
                        </m:r>
                      </m:sup>
                    </m:sSup>
                  </m:oMath>
                </a14:m>
                <a:r>
                  <a:rPr lang="fr-BE" dirty="0"/>
                  <a:t>)</a:t>
                </a:r>
              </a:p>
              <a:p>
                <a:endParaRPr lang="fr-BE" dirty="0"/>
              </a:p>
              <a:p>
                <a:endParaRPr lang="fr-BE" dirty="0"/>
              </a:p>
            </p:txBody>
          </p:sp>
        </mc:Choice>
        <mc:Fallback xmlns="">
          <p:sp>
            <p:nvSpPr>
              <p:cNvPr id="2" name="Espace réservé du contenu 1">
                <a:extLst>
                  <a:ext uri="{FF2B5EF4-FFF2-40B4-BE49-F238E27FC236}">
                    <a16:creationId xmlns:a16="http://schemas.microsoft.com/office/drawing/2014/main" id="{CC17FF90-DA2B-4765-93DA-1C91232D73B2}"/>
                  </a:ext>
                </a:extLst>
              </p:cNvPr>
              <p:cNvSpPr>
                <a:spLocks noGrp="1" noRot="1" noChangeAspect="1" noMove="1" noResize="1" noEditPoints="1" noAdjustHandles="1" noChangeArrowheads="1" noChangeShapeType="1" noTextEdit="1"/>
              </p:cNvSpPr>
              <p:nvPr>
                <p:ph idx="1"/>
              </p:nvPr>
            </p:nvSpPr>
            <p:spPr>
              <a:xfrm>
                <a:off x="318977" y="1384183"/>
                <a:ext cx="8539273" cy="4590590"/>
              </a:xfrm>
              <a:blipFill>
                <a:blip r:embed="rId2"/>
                <a:stretch>
                  <a:fillRect l="-2926" t="-9163"/>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75E59F65-9658-4277-9C81-AD0572F20B6B}"/>
              </a:ext>
            </a:extLst>
          </p:cNvPr>
          <p:cNvSpPr>
            <a:spLocks noGrp="1"/>
          </p:cNvSpPr>
          <p:nvPr>
            <p:ph type="title"/>
          </p:nvPr>
        </p:nvSpPr>
        <p:spPr/>
        <p:txBody>
          <a:bodyPr/>
          <a:lstStyle/>
          <a:p>
            <a:r>
              <a:rPr lang="fr-FR" dirty="0"/>
              <a:t>Frontier</a:t>
            </a:r>
            <a:endParaRPr lang="fr-BE" dirty="0"/>
          </a:p>
        </p:txBody>
      </p:sp>
      <p:sp>
        <p:nvSpPr>
          <p:cNvPr id="4" name="Espace réservé du numéro de diapositive 3">
            <a:extLst>
              <a:ext uri="{FF2B5EF4-FFF2-40B4-BE49-F238E27FC236}">
                <a16:creationId xmlns:a16="http://schemas.microsoft.com/office/drawing/2014/main" id="{8AE23F80-EBFB-441D-9DC8-5DE9F0F1AEAD}"/>
              </a:ext>
            </a:extLst>
          </p:cNvPr>
          <p:cNvSpPr>
            <a:spLocks noGrp="1"/>
          </p:cNvSpPr>
          <p:nvPr>
            <p:ph type="sldNum" sz="quarter" idx="10"/>
          </p:nvPr>
        </p:nvSpPr>
        <p:spPr/>
        <p:txBody>
          <a:bodyPr/>
          <a:lstStyle/>
          <a:p>
            <a:fld id="{26DF9506-C750-44C3-8E12-610AD4C8F1FD}" type="slidenum">
              <a:rPr lang="fr-BE" smtClean="0"/>
              <a:t>15</a:t>
            </a:fld>
            <a:endParaRPr lang="fr-BE"/>
          </a:p>
        </p:txBody>
      </p:sp>
      <p:graphicFrame>
        <p:nvGraphicFramePr>
          <p:cNvPr id="6" name="Tableau 6">
            <a:extLst>
              <a:ext uri="{FF2B5EF4-FFF2-40B4-BE49-F238E27FC236}">
                <a16:creationId xmlns:a16="http://schemas.microsoft.com/office/drawing/2014/main" id="{CA9958BE-4183-45D6-BF74-0DD34DF33A0C}"/>
              </a:ext>
            </a:extLst>
          </p:cNvPr>
          <p:cNvGraphicFramePr>
            <a:graphicFrameLocks noGrp="1"/>
          </p:cNvGraphicFramePr>
          <p:nvPr>
            <p:extLst>
              <p:ext uri="{D42A27DB-BD31-4B8C-83A1-F6EECF244321}">
                <p14:modId xmlns:p14="http://schemas.microsoft.com/office/powerpoint/2010/main" val="1525537359"/>
              </p:ext>
            </p:extLst>
          </p:nvPr>
        </p:nvGraphicFramePr>
        <p:xfrm>
          <a:off x="1769912" y="3133522"/>
          <a:ext cx="5637402" cy="2656840"/>
        </p:xfrm>
        <a:graphic>
          <a:graphicData uri="http://schemas.openxmlformats.org/drawingml/2006/table">
            <a:tbl>
              <a:tblPr firstRow="1" bandRow="1">
                <a:tableStyleId>{21E4AEA4-8DFA-4A89-87EB-49C32662AFE0}</a:tableStyleId>
              </a:tblPr>
              <a:tblGrid>
                <a:gridCol w="2818701">
                  <a:extLst>
                    <a:ext uri="{9D8B030D-6E8A-4147-A177-3AD203B41FA5}">
                      <a16:colId xmlns:a16="http://schemas.microsoft.com/office/drawing/2014/main" val="3093246990"/>
                    </a:ext>
                  </a:extLst>
                </a:gridCol>
                <a:gridCol w="2818701">
                  <a:extLst>
                    <a:ext uri="{9D8B030D-6E8A-4147-A177-3AD203B41FA5}">
                      <a16:colId xmlns:a16="http://schemas.microsoft.com/office/drawing/2014/main" val="1565982183"/>
                    </a:ext>
                  </a:extLst>
                </a:gridCol>
              </a:tblGrid>
              <a:tr h="370840">
                <a:tc>
                  <a:txBody>
                    <a:bodyPr/>
                    <a:lstStyle/>
                    <a:p>
                      <a:pPr algn="ctr"/>
                      <a:r>
                        <a:rPr lang="fr-FR" dirty="0">
                          <a:solidFill>
                            <a:schemeClr val="bg1"/>
                          </a:solidFill>
                        </a:rPr>
                        <a:t>Age de l’univers</a:t>
                      </a:r>
                      <a:endParaRPr lang="fr-BE" dirty="0">
                        <a:solidFill>
                          <a:schemeClr val="bg1"/>
                        </a:solidFill>
                      </a:endParaRPr>
                    </a:p>
                  </a:txBody>
                  <a:tcPr>
                    <a:solidFill>
                      <a:srgbClr val="C00000"/>
                    </a:solidFill>
                  </a:tcPr>
                </a:tc>
                <a:tc>
                  <a:txBody>
                    <a:bodyPr/>
                    <a:lstStyle/>
                    <a:p>
                      <a:pPr algn="ctr"/>
                      <a:r>
                        <a:rPr lang="fr-FR" dirty="0">
                          <a:solidFill>
                            <a:schemeClr val="bg1"/>
                          </a:solidFill>
                        </a:rPr>
                        <a:t>Calcul en années</a:t>
                      </a:r>
                      <a:endParaRPr lang="fr-BE" dirty="0">
                        <a:solidFill>
                          <a:schemeClr val="bg1"/>
                        </a:solidFill>
                      </a:endParaRPr>
                    </a:p>
                  </a:txBody>
                  <a:tcPr>
                    <a:solidFill>
                      <a:srgbClr val="C00000"/>
                    </a:solidFill>
                  </a:tcPr>
                </a:tc>
                <a:extLst>
                  <a:ext uri="{0D108BD9-81ED-4DB2-BD59-A6C34878D82A}">
                    <a16:rowId xmlns:a16="http://schemas.microsoft.com/office/drawing/2014/main" val="831730160"/>
                  </a:ext>
                </a:extLst>
              </a:tr>
              <a:tr h="370840">
                <a:tc>
                  <a:txBody>
                    <a:bodyPr/>
                    <a:lstStyle/>
                    <a:p>
                      <a:pPr algn="ctr"/>
                      <a:r>
                        <a:rPr lang="fr-FR" dirty="0">
                          <a:solidFill>
                            <a:schemeClr val="tx1"/>
                          </a:solidFill>
                        </a:rPr>
                        <a:t>13 800 000 000 années</a:t>
                      </a:r>
                      <a:endParaRPr lang="fr-BE" dirty="0">
                        <a:solidFill>
                          <a:schemeClr val="tx1"/>
                        </a:solidFill>
                      </a:endParaRPr>
                    </a:p>
                  </a:txBody>
                  <a:tcPr>
                    <a:noFill/>
                  </a:tcPr>
                </a:tc>
                <a:tc>
                  <a:txBody>
                    <a:bodyPr/>
                    <a:lstStyle/>
                    <a:p>
                      <a:pPr algn="ctr"/>
                      <a:r>
                        <a:rPr lang="fr-BE" dirty="0">
                          <a:solidFill>
                            <a:schemeClr val="tx1"/>
                          </a:solidFill>
                        </a:rPr>
                        <a:t>26 000 000 000 000 000 000 000 000 000 000 000 000 000 000 000 000 000 000 000 000 000 000 000 000 000 000 000 000 000 000 000 000 000 000 000 000 000 000 000 000 000 000 000 000 années</a:t>
                      </a:r>
                    </a:p>
                  </a:txBody>
                  <a:tcPr>
                    <a:noFill/>
                  </a:tcPr>
                </a:tc>
                <a:extLst>
                  <a:ext uri="{0D108BD9-81ED-4DB2-BD59-A6C34878D82A}">
                    <a16:rowId xmlns:a16="http://schemas.microsoft.com/office/drawing/2014/main" val="2516784157"/>
                  </a:ext>
                </a:extLst>
              </a:tr>
            </a:tbl>
          </a:graphicData>
        </a:graphic>
      </p:graphicFrame>
    </p:spTree>
    <p:extLst>
      <p:ext uri="{BB962C8B-B14F-4D97-AF65-F5344CB8AC3E}">
        <p14:creationId xmlns:p14="http://schemas.microsoft.com/office/powerpoint/2010/main" val="314635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0F790FB5-7F46-4DF6-B938-00945D22AE25}"/>
              </a:ext>
            </a:extLst>
          </p:cNvPr>
          <p:cNvSpPr>
            <a:spLocks noGrp="1"/>
          </p:cNvSpPr>
          <p:nvPr>
            <p:ph idx="1"/>
          </p:nvPr>
        </p:nvSpPr>
        <p:spPr/>
        <p:txBody>
          <a:bodyPr/>
          <a:lstStyle/>
          <a:p>
            <a:endParaRPr lang="fr-FR" dirty="0"/>
          </a:p>
          <a:p>
            <a:r>
              <a:rPr lang="fr-FR" dirty="0"/>
              <a:t>Il n’existe pas d’algorithme exact et efficace pour résoudre ce problème.</a:t>
            </a:r>
          </a:p>
          <a:p>
            <a:endParaRPr lang="fr-FR" dirty="0"/>
          </a:p>
          <a:p>
            <a:r>
              <a:rPr lang="fr-FR" dirty="0"/>
              <a:t>On va utiliser des algorithmes qui n’ont pas la garantie de donner une solution optimale (Heuristique)</a:t>
            </a:r>
          </a:p>
          <a:p>
            <a:endParaRPr lang="fr-FR" dirty="0"/>
          </a:p>
          <a:p>
            <a:r>
              <a:rPr lang="fr-FR" dirty="0"/>
              <a:t>C’est ce qu’on appelle un problème NP-complet</a:t>
            </a:r>
            <a:endParaRPr lang="fr-BE" dirty="0"/>
          </a:p>
        </p:txBody>
      </p:sp>
      <p:sp>
        <p:nvSpPr>
          <p:cNvPr id="3" name="Titre 2">
            <a:extLst>
              <a:ext uri="{FF2B5EF4-FFF2-40B4-BE49-F238E27FC236}">
                <a16:creationId xmlns:a16="http://schemas.microsoft.com/office/drawing/2014/main" id="{B79F755E-CACF-4D5F-880E-B3A16CF2EE76}"/>
              </a:ext>
            </a:extLst>
          </p:cNvPr>
          <p:cNvSpPr>
            <a:spLocks noGrp="1"/>
          </p:cNvSpPr>
          <p:nvPr>
            <p:ph type="title"/>
          </p:nvPr>
        </p:nvSpPr>
        <p:spPr>
          <a:xfrm>
            <a:off x="3766658" y="228600"/>
            <a:ext cx="5091592" cy="962247"/>
          </a:xfrm>
        </p:spPr>
        <p:txBody>
          <a:bodyPr>
            <a:normAutofit fontScale="90000"/>
          </a:bodyPr>
          <a:lstStyle/>
          <a:p>
            <a:r>
              <a:rPr lang="fr-FR" dirty="0"/>
              <a:t>Le voyageur de commerce</a:t>
            </a:r>
            <a:endParaRPr lang="fr-BE" dirty="0"/>
          </a:p>
        </p:txBody>
      </p:sp>
      <p:sp>
        <p:nvSpPr>
          <p:cNvPr id="4" name="Espace réservé du numéro de diapositive 3">
            <a:extLst>
              <a:ext uri="{FF2B5EF4-FFF2-40B4-BE49-F238E27FC236}">
                <a16:creationId xmlns:a16="http://schemas.microsoft.com/office/drawing/2014/main" id="{D2A40C6D-5272-4B8F-90F8-E8EED9B4D650}"/>
              </a:ext>
            </a:extLst>
          </p:cNvPr>
          <p:cNvSpPr>
            <a:spLocks noGrp="1"/>
          </p:cNvSpPr>
          <p:nvPr>
            <p:ph type="sldNum" sz="quarter" idx="10"/>
          </p:nvPr>
        </p:nvSpPr>
        <p:spPr/>
        <p:txBody>
          <a:bodyPr/>
          <a:lstStyle/>
          <a:p>
            <a:fld id="{26DF9506-C750-44C3-8E12-610AD4C8F1FD}" type="slidenum">
              <a:rPr lang="fr-BE" smtClean="0"/>
              <a:t>16</a:t>
            </a:fld>
            <a:endParaRPr lang="fr-BE"/>
          </a:p>
        </p:txBody>
      </p:sp>
    </p:spTree>
    <p:extLst>
      <p:ext uri="{BB962C8B-B14F-4D97-AF65-F5344CB8AC3E}">
        <p14:creationId xmlns:p14="http://schemas.microsoft.com/office/powerpoint/2010/main" val="362981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EAB6EFB-4F49-497A-89FA-4E9657326CDD}"/>
              </a:ext>
            </a:extLst>
          </p:cNvPr>
          <p:cNvSpPr>
            <a:spLocks noGrp="1"/>
          </p:cNvSpPr>
          <p:nvPr>
            <p:ph idx="1"/>
          </p:nvPr>
        </p:nvSpPr>
        <p:spPr/>
        <p:txBody>
          <a:bodyPr/>
          <a:lstStyle/>
          <a:p>
            <a:endParaRPr lang="fr-FR" dirty="0"/>
          </a:p>
          <a:p>
            <a:r>
              <a:rPr lang="fr-FR" dirty="0"/>
              <a:t>Exactitude ≠ Optimalité</a:t>
            </a:r>
          </a:p>
          <a:p>
            <a:endParaRPr lang="fr-FR" dirty="0"/>
          </a:p>
          <a:p>
            <a:r>
              <a:rPr lang="fr-FR" dirty="0"/>
              <a:t>Ce qu’on va chercher c’est l’exactitude même si on peut souvent reformuler des problèmes sous forme d’optimisation.</a:t>
            </a:r>
          </a:p>
          <a:p>
            <a:endParaRPr lang="fr-FR" dirty="0"/>
          </a:p>
          <a:p>
            <a:endParaRPr lang="fr-BE" dirty="0"/>
          </a:p>
        </p:txBody>
      </p:sp>
      <p:sp>
        <p:nvSpPr>
          <p:cNvPr id="3" name="Titre 2">
            <a:extLst>
              <a:ext uri="{FF2B5EF4-FFF2-40B4-BE49-F238E27FC236}">
                <a16:creationId xmlns:a16="http://schemas.microsoft.com/office/drawing/2014/main" id="{2111FE7C-9105-487E-9B6D-22E0A4D33DF9}"/>
              </a:ext>
            </a:extLst>
          </p:cNvPr>
          <p:cNvSpPr>
            <a:spLocks noGrp="1"/>
          </p:cNvSpPr>
          <p:nvPr>
            <p:ph type="title"/>
          </p:nvPr>
        </p:nvSpPr>
        <p:spPr>
          <a:xfrm>
            <a:off x="3892492" y="228600"/>
            <a:ext cx="4965757" cy="962247"/>
          </a:xfrm>
        </p:spPr>
        <p:txBody>
          <a:bodyPr>
            <a:normAutofit fontScale="90000"/>
          </a:bodyPr>
          <a:lstStyle/>
          <a:p>
            <a:r>
              <a:rPr lang="fr-FR" dirty="0"/>
              <a:t>On fait quoi avec tout ça ?</a:t>
            </a:r>
            <a:endParaRPr lang="fr-BE" dirty="0"/>
          </a:p>
        </p:txBody>
      </p:sp>
      <p:sp>
        <p:nvSpPr>
          <p:cNvPr id="4" name="Espace réservé du numéro de diapositive 3">
            <a:extLst>
              <a:ext uri="{FF2B5EF4-FFF2-40B4-BE49-F238E27FC236}">
                <a16:creationId xmlns:a16="http://schemas.microsoft.com/office/drawing/2014/main" id="{765E3382-23CC-4050-AE6F-BB0E3859D913}"/>
              </a:ext>
            </a:extLst>
          </p:cNvPr>
          <p:cNvSpPr>
            <a:spLocks noGrp="1"/>
          </p:cNvSpPr>
          <p:nvPr>
            <p:ph type="sldNum" sz="quarter" idx="10"/>
          </p:nvPr>
        </p:nvSpPr>
        <p:spPr/>
        <p:txBody>
          <a:bodyPr/>
          <a:lstStyle/>
          <a:p>
            <a:fld id="{26DF9506-C750-44C3-8E12-610AD4C8F1FD}" type="slidenum">
              <a:rPr lang="fr-BE" smtClean="0"/>
              <a:t>17</a:t>
            </a:fld>
            <a:endParaRPr lang="fr-BE"/>
          </a:p>
        </p:txBody>
      </p:sp>
    </p:spTree>
    <p:extLst>
      <p:ext uri="{BB962C8B-B14F-4D97-AF65-F5344CB8AC3E}">
        <p14:creationId xmlns:p14="http://schemas.microsoft.com/office/powerpoint/2010/main" val="32558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2ED2960-92B4-43C8-9D1E-B404ED01F646}"/>
              </a:ext>
            </a:extLst>
          </p:cNvPr>
          <p:cNvSpPr>
            <a:spLocks noGrp="1"/>
          </p:cNvSpPr>
          <p:nvPr>
            <p:ph idx="1"/>
          </p:nvPr>
        </p:nvSpPr>
        <p:spPr/>
        <p:txBody>
          <a:bodyPr/>
          <a:lstStyle/>
          <a:p>
            <a:pPr marL="0" indent="0">
              <a:buNone/>
            </a:pPr>
            <a:endParaRPr lang="fr-FR" dirty="0"/>
          </a:p>
          <a:p>
            <a:pPr marL="0" indent="0">
              <a:buNone/>
            </a:pPr>
            <a:r>
              <a:rPr lang="fr-FR" dirty="0"/>
              <a:t>Recherche d’un contre-exemple</a:t>
            </a:r>
          </a:p>
          <a:p>
            <a:r>
              <a:rPr lang="fr-BE" dirty="0"/>
              <a:t>Un algorithme doit TOUJOURS fonctionner (selon sa spécification)</a:t>
            </a:r>
          </a:p>
          <a:p>
            <a:r>
              <a:rPr lang="fr-BE" dirty="0"/>
              <a:t>Il suffit d’un contre-exemple pour prouver qu’il est inexact</a:t>
            </a:r>
          </a:p>
          <a:p>
            <a:pPr marL="457200" lvl="1" indent="0">
              <a:buNone/>
            </a:pPr>
            <a:r>
              <a:rPr lang="fr-BE" dirty="0"/>
              <a:t>Exemple de petite taille</a:t>
            </a:r>
          </a:p>
          <a:p>
            <a:pPr marL="457200" lvl="1" indent="0">
              <a:buNone/>
            </a:pPr>
            <a:r>
              <a:rPr lang="fr-BE" dirty="0"/>
              <a:t>Cas d’égalité dans la décision</a:t>
            </a:r>
          </a:p>
          <a:p>
            <a:pPr marL="457200" lvl="1" indent="0">
              <a:buNone/>
            </a:pPr>
            <a:r>
              <a:rPr lang="fr-BE" dirty="0"/>
              <a:t>Cas limites</a:t>
            </a:r>
          </a:p>
          <a:p>
            <a:pPr marL="457200" lvl="1" indent="0">
              <a:buNone/>
            </a:pPr>
            <a:endParaRPr lang="fr-BE" dirty="0"/>
          </a:p>
          <a:p>
            <a:pPr marL="457200" lvl="1" indent="0">
              <a:buNone/>
            </a:pPr>
            <a:endParaRPr lang="fr-BE" dirty="0"/>
          </a:p>
        </p:txBody>
      </p:sp>
      <p:sp>
        <p:nvSpPr>
          <p:cNvPr id="3" name="Titre 2">
            <a:extLst>
              <a:ext uri="{FF2B5EF4-FFF2-40B4-BE49-F238E27FC236}">
                <a16:creationId xmlns:a16="http://schemas.microsoft.com/office/drawing/2014/main" id="{5E3CBA76-52C0-4C81-8DFF-04A361C66833}"/>
              </a:ext>
            </a:extLst>
          </p:cNvPr>
          <p:cNvSpPr>
            <a:spLocks noGrp="1"/>
          </p:cNvSpPr>
          <p:nvPr>
            <p:ph type="title"/>
          </p:nvPr>
        </p:nvSpPr>
        <p:spPr>
          <a:xfrm>
            <a:off x="3867326" y="228600"/>
            <a:ext cx="4990924" cy="962247"/>
          </a:xfrm>
        </p:spPr>
        <p:txBody>
          <a:bodyPr>
            <a:normAutofit fontScale="90000"/>
          </a:bodyPr>
          <a:lstStyle/>
          <a:p>
            <a:r>
              <a:rPr lang="fr-FR" dirty="0"/>
              <a:t>Prouver qu’un algorithme est inexact</a:t>
            </a:r>
            <a:endParaRPr lang="fr-BE" dirty="0"/>
          </a:p>
        </p:txBody>
      </p:sp>
      <p:sp>
        <p:nvSpPr>
          <p:cNvPr id="4" name="Espace réservé du numéro de diapositive 3">
            <a:extLst>
              <a:ext uri="{FF2B5EF4-FFF2-40B4-BE49-F238E27FC236}">
                <a16:creationId xmlns:a16="http://schemas.microsoft.com/office/drawing/2014/main" id="{7771F0F5-8E9B-4C21-9719-A48C0771C175}"/>
              </a:ext>
            </a:extLst>
          </p:cNvPr>
          <p:cNvSpPr>
            <a:spLocks noGrp="1"/>
          </p:cNvSpPr>
          <p:nvPr>
            <p:ph type="sldNum" sz="quarter" idx="10"/>
          </p:nvPr>
        </p:nvSpPr>
        <p:spPr/>
        <p:txBody>
          <a:bodyPr/>
          <a:lstStyle/>
          <a:p>
            <a:fld id="{26DF9506-C750-44C3-8E12-610AD4C8F1FD}" type="slidenum">
              <a:rPr lang="fr-BE" smtClean="0"/>
              <a:t>18</a:t>
            </a:fld>
            <a:endParaRPr lang="fr-BE"/>
          </a:p>
        </p:txBody>
      </p:sp>
    </p:spTree>
    <p:extLst>
      <p:ext uri="{BB962C8B-B14F-4D97-AF65-F5344CB8AC3E}">
        <p14:creationId xmlns:p14="http://schemas.microsoft.com/office/powerpoint/2010/main" val="21015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0B1BA1C-BC6E-4BBF-839C-4AEB27991188}"/>
              </a:ext>
            </a:extLst>
          </p:cNvPr>
          <p:cNvSpPr>
            <a:spLocks noGrp="1"/>
          </p:cNvSpPr>
          <p:nvPr>
            <p:ph idx="1"/>
          </p:nvPr>
        </p:nvSpPr>
        <p:spPr/>
        <p:txBody>
          <a:bodyPr/>
          <a:lstStyle/>
          <a:p>
            <a:pPr marL="0" indent="0" algn="ctr">
              <a:buNone/>
            </a:pPr>
            <a:r>
              <a:rPr lang="fr-FR" dirty="0"/>
              <a:t>⛔Ne pas trouver de contre-exemple ne rend pas un ⛔ algorithme exact.</a:t>
            </a:r>
          </a:p>
          <a:p>
            <a:endParaRPr lang="fr-BE" dirty="0"/>
          </a:p>
        </p:txBody>
      </p:sp>
      <p:sp>
        <p:nvSpPr>
          <p:cNvPr id="3" name="Titre 2">
            <a:extLst>
              <a:ext uri="{FF2B5EF4-FFF2-40B4-BE49-F238E27FC236}">
                <a16:creationId xmlns:a16="http://schemas.microsoft.com/office/drawing/2014/main" id="{ABB3FF04-D9B2-47FE-8839-DF198FB53694}"/>
              </a:ext>
            </a:extLst>
          </p:cNvPr>
          <p:cNvSpPr>
            <a:spLocks noGrp="1"/>
          </p:cNvSpPr>
          <p:nvPr>
            <p:ph type="title"/>
          </p:nvPr>
        </p:nvSpPr>
        <p:spPr>
          <a:xfrm>
            <a:off x="4093828" y="228600"/>
            <a:ext cx="4764421" cy="962247"/>
          </a:xfrm>
        </p:spPr>
        <p:txBody>
          <a:bodyPr>
            <a:normAutofit fontScale="90000"/>
          </a:bodyPr>
          <a:lstStyle/>
          <a:p>
            <a:r>
              <a:rPr lang="fr-FR" dirty="0"/>
              <a:t>Prouver qu’un algorithme est exact</a:t>
            </a:r>
            <a:endParaRPr lang="fr-BE" dirty="0"/>
          </a:p>
        </p:txBody>
      </p:sp>
      <p:sp>
        <p:nvSpPr>
          <p:cNvPr id="4" name="Espace réservé du numéro de diapositive 3">
            <a:extLst>
              <a:ext uri="{FF2B5EF4-FFF2-40B4-BE49-F238E27FC236}">
                <a16:creationId xmlns:a16="http://schemas.microsoft.com/office/drawing/2014/main" id="{0525CB39-A239-4942-A646-F1085BCA9B4C}"/>
              </a:ext>
            </a:extLst>
          </p:cNvPr>
          <p:cNvSpPr>
            <a:spLocks noGrp="1"/>
          </p:cNvSpPr>
          <p:nvPr>
            <p:ph type="sldNum" sz="quarter" idx="10"/>
          </p:nvPr>
        </p:nvSpPr>
        <p:spPr/>
        <p:txBody>
          <a:bodyPr/>
          <a:lstStyle/>
          <a:p>
            <a:fld id="{26DF9506-C750-44C3-8E12-610AD4C8F1FD}" type="slidenum">
              <a:rPr lang="fr-BE" smtClean="0"/>
              <a:t>19</a:t>
            </a:fld>
            <a:endParaRPr lang="fr-BE"/>
          </a:p>
        </p:txBody>
      </p:sp>
      <p:pic>
        <p:nvPicPr>
          <p:cNvPr id="6" name="Image 5">
            <a:extLst>
              <a:ext uri="{FF2B5EF4-FFF2-40B4-BE49-F238E27FC236}">
                <a16:creationId xmlns:a16="http://schemas.microsoft.com/office/drawing/2014/main" id="{A9D096CA-5E97-44DC-A3B9-D0A7F570F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352" y="2678359"/>
            <a:ext cx="6023295" cy="3502434"/>
          </a:xfrm>
          <a:prstGeom prst="rect">
            <a:avLst/>
          </a:prstGeom>
        </p:spPr>
      </p:pic>
    </p:spTree>
    <p:extLst>
      <p:ext uri="{BB962C8B-B14F-4D97-AF65-F5344CB8AC3E}">
        <p14:creationId xmlns:p14="http://schemas.microsoft.com/office/powerpoint/2010/main" val="264868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663465E-1D9A-4035-883C-9F67B559C6E2}"/>
              </a:ext>
            </a:extLst>
          </p:cNvPr>
          <p:cNvSpPr>
            <a:spLocks noGrp="1"/>
          </p:cNvSpPr>
          <p:nvPr>
            <p:ph idx="1"/>
          </p:nvPr>
        </p:nvSpPr>
        <p:spPr/>
        <p:txBody>
          <a:bodyPr/>
          <a:lstStyle/>
          <a:p>
            <a:r>
              <a:rPr lang="fr-FR" dirty="0"/>
              <a:t>Répartition des séances :</a:t>
            </a:r>
          </a:p>
          <a:p>
            <a:pPr marL="457200" lvl="1" indent="0">
              <a:buNone/>
            </a:pPr>
            <a:r>
              <a:rPr lang="fr-FR" dirty="0"/>
              <a:t>Théorie : 16-18h</a:t>
            </a:r>
          </a:p>
          <a:p>
            <a:pPr marL="457200" lvl="1" indent="0">
              <a:buNone/>
            </a:pPr>
            <a:r>
              <a:rPr lang="fr-FR" dirty="0"/>
              <a:t>Pratique </a:t>
            </a:r>
            <a:r>
              <a:rPr lang="fr-FR"/>
              <a:t>: 6-8h</a:t>
            </a:r>
            <a:endParaRPr lang="fr-FR" dirty="0"/>
          </a:p>
          <a:p>
            <a:endParaRPr lang="fr-FR" dirty="0"/>
          </a:p>
          <a:p>
            <a:r>
              <a:rPr lang="fr-FR" dirty="0"/>
              <a:t>Evaluations :</a:t>
            </a:r>
          </a:p>
          <a:p>
            <a:pPr marL="457200" lvl="1" indent="0">
              <a:buNone/>
            </a:pPr>
            <a:r>
              <a:rPr lang="fr-FR" dirty="0"/>
              <a:t>30% de travail continu : Exercices à rendre en séances d’exercices + évaluation continue</a:t>
            </a:r>
          </a:p>
          <a:p>
            <a:pPr marL="457200" lvl="1" indent="0">
              <a:buNone/>
            </a:pPr>
            <a:r>
              <a:rPr lang="fr-FR" dirty="0"/>
              <a:t>70% examen final : Examen écrit/oral avec préparation.</a:t>
            </a:r>
          </a:p>
        </p:txBody>
      </p:sp>
      <p:sp>
        <p:nvSpPr>
          <p:cNvPr id="3" name="Titre 2">
            <a:extLst>
              <a:ext uri="{FF2B5EF4-FFF2-40B4-BE49-F238E27FC236}">
                <a16:creationId xmlns:a16="http://schemas.microsoft.com/office/drawing/2014/main" id="{00335D1B-2012-41E8-99E5-3D892E01BAC5}"/>
              </a:ext>
            </a:extLst>
          </p:cNvPr>
          <p:cNvSpPr>
            <a:spLocks noGrp="1"/>
          </p:cNvSpPr>
          <p:nvPr>
            <p:ph type="title"/>
          </p:nvPr>
        </p:nvSpPr>
        <p:spPr/>
        <p:txBody>
          <a:bodyPr>
            <a:normAutofit fontScale="90000"/>
          </a:bodyPr>
          <a:lstStyle/>
          <a:p>
            <a:r>
              <a:rPr lang="fr-FR" dirty="0"/>
              <a:t>Informations pratiques</a:t>
            </a:r>
            <a:endParaRPr lang="fr-BE" dirty="0"/>
          </a:p>
        </p:txBody>
      </p:sp>
      <p:sp>
        <p:nvSpPr>
          <p:cNvPr id="4" name="Espace réservé du numéro de diapositive 3">
            <a:extLst>
              <a:ext uri="{FF2B5EF4-FFF2-40B4-BE49-F238E27FC236}">
                <a16:creationId xmlns:a16="http://schemas.microsoft.com/office/drawing/2014/main" id="{03905788-A786-4BA6-A03F-2D95C3C1D118}"/>
              </a:ext>
            </a:extLst>
          </p:cNvPr>
          <p:cNvSpPr>
            <a:spLocks noGrp="1"/>
          </p:cNvSpPr>
          <p:nvPr>
            <p:ph type="sldNum" sz="quarter" idx="10"/>
          </p:nvPr>
        </p:nvSpPr>
        <p:spPr/>
        <p:txBody>
          <a:bodyPr/>
          <a:lstStyle/>
          <a:p>
            <a:fld id="{26DF9506-C750-44C3-8E12-610AD4C8F1FD}" type="slidenum">
              <a:rPr lang="fr-BE" smtClean="0"/>
              <a:t>2</a:t>
            </a:fld>
            <a:endParaRPr lang="fr-BE"/>
          </a:p>
        </p:txBody>
      </p:sp>
    </p:spTree>
    <p:extLst>
      <p:ext uri="{BB962C8B-B14F-4D97-AF65-F5344CB8AC3E}">
        <p14:creationId xmlns:p14="http://schemas.microsoft.com/office/powerpoint/2010/main" val="138763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3871B8D-41DE-47DC-959C-D1046596E25D}"/>
              </a:ext>
            </a:extLst>
          </p:cNvPr>
          <p:cNvSpPr>
            <a:spLocks noGrp="1"/>
          </p:cNvSpPr>
          <p:nvPr>
            <p:ph idx="1"/>
          </p:nvPr>
        </p:nvSpPr>
        <p:spPr/>
        <p:txBody>
          <a:bodyPr/>
          <a:lstStyle/>
          <a:p>
            <a:r>
              <a:rPr lang="fr-FR" dirty="0"/>
              <a:t>Pas de recette universelle…</a:t>
            </a:r>
          </a:p>
          <a:p>
            <a:endParaRPr lang="fr-FR" dirty="0"/>
          </a:p>
          <a:p>
            <a:endParaRPr lang="fr-FR" dirty="0"/>
          </a:p>
          <a:p>
            <a:endParaRPr lang="fr-FR" dirty="0"/>
          </a:p>
          <a:p>
            <a:endParaRPr lang="fr-FR" dirty="0"/>
          </a:p>
          <a:p>
            <a:endParaRPr lang="fr-FR" dirty="0"/>
          </a:p>
          <a:p>
            <a:endParaRPr lang="fr-FR" dirty="0"/>
          </a:p>
          <a:p>
            <a:endParaRPr lang="fr-FR" dirty="0"/>
          </a:p>
          <a:p>
            <a:r>
              <a:rPr lang="fr-FR" dirty="0"/>
              <a:t>Il faudrait aussi prouver l’efficacité…</a:t>
            </a:r>
          </a:p>
          <a:p>
            <a:endParaRPr lang="fr-FR" dirty="0"/>
          </a:p>
          <a:p>
            <a:endParaRPr lang="fr-BE" dirty="0"/>
          </a:p>
        </p:txBody>
      </p:sp>
      <p:sp>
        <p:nvSpPr>
          <p:cNvPr id="3" name="Titre 2">
            <a:extLst>
              <a:ext uri="{FF2B5EF4-FFF2-40B4-BE49-F238E27FC236}">
                <a16:creationId xmlns:a16="http://schemas.microsoft.com/office/drawing/2014/main" id="{03E4D435-DC76-4AC1-8725-67FC11493CE8}"/>
              </a:ext>
            </a:extLst>
          </p:cNvPr>
          <p:cNvSpPr>
            <a:spLocks noGrp="1"/>
          </p:cNvSpPr>
          <p:nvPr>
            <p:ph type="title"/>
          </p:nvPr>
        </p:nvSpPr>
        <p:spPr>
          <a:xfrm>
            <a:off x="4035106" y="228600"/>
            <a:ext cx="4823144" cy="962247"/>
          </a:xfrm>
        </p:spPr>
        <p:txBody>
          <a:bodyPr>
            <a:normAutofit fontScale="90000"/>
          </a:bodyPr>
          <a:lstStyle/>
          <a:p>
            <a:r>
              <a:rPr lang="fr-FR" dirty="0"/>
              <a:t>Prouver qu’un algorithme est exact</a:t>
            </a:r>
            <a:endParaRPr lang="fr-BE" dirty="0"/>
          </a:p>
        </p:txBody>
      </p:sp>
      <p:sp>
        <p:nvSpPr>
          <p:cNvPr id="4" name="Espace réservé du numéro de diapositive 3">
            <a:extLst>
              <a:ext uri="{FF2B5EF4-FFF2-40B4-BE49-F238E27FC236}">
                <a16:creationId xmlns:a16="http://schemas.microsoft.com/office/drawing/2014/main" id="{551F5C1B-836D-4F4E-AD56-B0AAD72B7FE7}"/>
              </a:ext>
            </a:extLst>
          </p:cNvPr>
          <p:cNvSpPr>
            <a:spLocks noGrp="1"/>
          </p:cNvSpPr>
          <p:nvPr>
            <p:ph type="sldNum" sz="quarter" idx="10"/>
          </p:nvPr>
        </p:nvSpPr>
        <p:spPr/>
        <p:txBody>
          <a:bodyPr/>
          <a:lstStyle/>
          <a:p>
            <a:fld id="{26DF9506-C750-44C3-8E12-610AD4C8F1FD}" type="slidenum">
              <a:rPr lang="fr-BE" smtClean="0"/>
              <a:t>20</a:t>
            </a:fld>
            <a:endParaRPr lang="fr-BE"/>
          </a:p>
        </p:txBody>
      </p:sp>
      <p:pic>
        <p:nvPicPr>
          <p:cNvPr id="6" name="Image 5">
            <a:extLst>
              <a:ext uri="{FF2B5EF4-FFF2-40B4-BE49-F238E27FC236}">
                <a16:creationId xmlns:a16="http://schemas.microsoft.com/office/drawing/2014/main" id="{646DD7C1-D1DD-49B1-823B-B161E0A8D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427" y="2609239"/>
            <a:ext cx="4098372" cy="2336072"/>
          </a:xfrm>
          <a:prstGeom prst="rect">
            <a:avLst/>
          </a:prstGeom>
        </p:spPr>
      </p:pic>
      <p:pic>
        <p:nvPicPr>
          <p:cNvPr id="10" name="Image 9">
            <a:extLst>
              <a:ext uri="{FF2B5EF4-FFF2-40B4-BE49-F238E27FC236}">
                <a16:creationId xmlns:a16="http://schemas.microsoft.com/office/drawing/2014/main" id="{D780DE07-111C-414E-8317-A399DD9A4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04975"/>
            <a:ext cx="6096000" cy="3448050"/>
          </a:xfrm>
          <a:prstGeom prst="rect">
            <a:avLst/>
          </a:prstGeom>
        </p:spPr>
      </p:pic>
      <p:pic>
        <p:nvPicPr>
          <p:cNvPr id="12" name="Image 11">
            <a:extLst>
              <a:ext uri="{FF2B5EF4-FFF2-40B4-BE49-F238E27FC236}">
                <a16:creationId xmlns:a16="http://schemas.microsoft.com/office/drawing/2014/main" id="{F2D88228-AD81-49DC-9C1E-3C8B49C26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275" y="782560"/>
            <a:ext cx="4743450" cy="4743450"/>
          </a:xfrm>
          <a:prstGeom prst="rect">
            <a:avLst/>
          </a:prstGeom>
        </p:spPr>
      </p:pic>
    </p:spTree>
    <p:extLst>
      <p:ext uri="{BB962C8B-B14F-4D97-AF65-F5344CB8AC3E}">
        <p14:creationId xmlns:p14="http://schemas.microsoft.com/office/powerpoint/2010/main" val="392597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8F0D61A-1E01-4807-A545-C240DE25C3F8}"/>
              </a:ext>
            </a:extLst>
          </p:cNvPr>
          <p:cNvSpPr>
            <a:spLocks noGrp="1"/>
          </p:cNvSpPr>
          <p:nvPr>
            <p:ph idx="1"/>
          </p:nvPr>
        </p:nvSpPr>
        <p:spPr/>
        <p:txBody>
          <a:bodyPr/>
          <a:lstStyle/>
          <a:p>
            <a:endParaRPr lang="fr-FR" dirty="0"/>
          </a:p>
          <a:p>
            <a:r>
              <a:rPr lang="fr-FR" dirty="0"/>
              <a:t>On va quantifier et caractériser l’efficacité selon deux grandeurs :</a:t>
            </a:r>
          </a:p>
          <a:p>
            <a:pPr marL="457200" lvl="1" indent="0">
              <a:buNone/>
            </a:pPr>
            <a:r>
              <a:rPr lang="fr-FR" dirty="0"/>
              <a:t>Le temps de calcul → La complexité temporelle</a:t>
            </a:r>
          </a:p>
          <a:p>
            <a:pPr marL="457200" lvl="1" indent="0">
              <a:buNone/>
            </a:pPr>
            <a:r>
              <a:rPr lang="fr-FR" dirty="0"/>
              <a:t>L’espace utilisé → La complexité spatiale</a:t>
            </a:r>
          </a:p>
          <a:p>
            <a:pPr marL="457200" lvl="1" indent="0">
              <a:buNone/>
            </a:pPr>
            <a:endParaRPr lang="fr-FR" dirty="0"/>
          </a:p>
          <a:p>
            <a:r>
              <a:rPr lang="fr-FR" dirty="0"/>
              <a:t>Normalement c’est sensé vous rappeler quelque chose…</a:t>
            </a:r>
            <a:endParaRPr lang="fr-BE" dirty="0"/>
          </a:p>
        </p:txBody>
      </p:sp>
      <p:sp>
        <p:nvSpPr>
          <p:cNvPr id="3" name="Titre 2">
            <a:extLst>
              <a:ext uri="{FF2B5EF4-FFF2-40B4-BE49-F238E27FC236}">
                <a16:creationId xmlns:a16="http://schemas.microsoft.com/office/drawing/2014/main" id="{5EDF46B8-4008-4224-B8CC-783812423B8D}"/>
              </a:ext>
            </a:extLst>
          </p:cNvPr>
          <p:cNvSpPr>
            <a:spLocks noGrp="1"/>
          </p:cNvSpPr>
          <p:nvPr>
            <p:ph type="title"/>
          </p:nvPr>
        </p:nvSpPr>
        <p:spPr/>
        <p:txBody>
          <a:bodyPr/>
          <a:lstStyle/>
          <a:p>
            <a:r>
              <a:rPr lang="fr-FR" dirty="0"/>
              <a:t>L’efficacité</a:t>
            </a:r>
            <a:endParaRPr lang="fr-BE" dirty="0"/>
          </a:p>
        </p:txBody>
      </p:sp>
      <p:sp>
        <p:nvSpPr>
          <p:cNvPr id="4" name="Espace réservé du numéro de diapositive 3">
            <a:extLst>
              <a:ext uri="{FF2B5EF4-FFF2-40B4-BE49-F238E27FC236}">
                <a16:creationId xmlns:a16="http://schemas.microsoft.com/office/drawing/2014/main" id="{7023BFC3-2785-4CD1-9EF6-50D166990809}"/>
              </a:ext>
            </a:extLst>
          </p:cNvPr>
          <p:cNvSpPr>
            <a:spLocks noGrp="1"/>
          </p:cNvSpPr>
          <p:nvPr>
            <p:ph type="sldNum" sz="quarter" idx="10"/>
          </p:nvPr>
        </p:nvSpPr>
        <p:spPr/>
        <p:txBody>
          <a:bodyPr/>
          <a:lstStyle/>
          <a:p>
            <a:fld id="{26DF9506-C750-44C3-8E12-610AD4C8F1FD}" type="slidenum">
              <a:rPr lang="fr-BE" smtClean="0"/>
              <a:t>21</a:t>
            </a:fld>
            <a:endParaRPr lang="fr-BE"/>
          </a:p>
        </p:txBody>
      </p:sp>
    </p:spTree>
    <p:extLst>
      <p:ext uri="{BB962C8B-B14F-4D97-AF65-F5344CB8AC3E}">
        <p14:creationId xmlns:p14="http://schemas.microsoft.com/office/powerpoint/2010/main" val="416787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0357E2C6-C430-4A6E-89E2-FBCFED6BFFDD}"/>
              </a:ext>
            </a:extLst>
          </p:cNvPr>
          <p:cNvSpPr>
            <a:spLocks noGrp="1"/>
          </p:cNvSpPr>
          <p:nvPr>
            <p:ph type="sldNum" sz="quarter" idx="10"/>
          </p:nvPr>
        </p:nvSpPr>
        <p:spPr/>
        <p:txBody>
          <a:bodyPr/>
          <a:lstStyle/>
          <a:p>
            <a:fld id="{26DF9506-C750-44C3-8E12-610AD4C8F1FD}" type="slidenum">
              <a:rPr lang="fr-BE" smtClean="0"/>
              <a:t>22</a:t>
            </a:fld>
            <a:endParaRPr lang="fr-BE"/>
          </a:p>
        </p:txBody>
      </p:sp>
      <p:sp>
        <p:nvSpPr>
          <p:cNvPr id="3" name="ZoneTexte 2">
            <a:extLst>
              <a:ext uri="{FF2B5EF4-FFF2-40B4-BE49-F238E27FC236}">
                <a16:creationId xmlns:a16="http://schemas.microsoft.com/office/drawing/2014/main" id="{65DED546-88C4-441F-B3A8-974AC568E3F5}"/>
              </a:ext>
            </a:extLst>
          </p:cNvPr>
          <p:cNvSpPr txBox="1"/>
          <p:nvPr/>
        </p:nvSpPr>
        <p:spPr>
          <a:xfrm>
            <a:off x="1732326" y="3075057"/>
            <a:ext cx="5679347" cy="707886"/>
          </a:xfrm>
          <a:prstGeom prst="rect">
            <a:avLst/>
          </a:prstGeom>
          <a:noFill/>
        </p:spPr>
        <p:txBody>
          <a:bodyPr wrap="square" rtlCol="0">
            <a:spAutoFit/>
          </a:bodyPr>
          <a:lstStyle/>
          <a:p>
            <a:r>
              <a:rPr lang="fr-FR" sz="4000" dirty="0">
                <a:latin typeface="Arial" panose="020B0604020202020204" pitchFamily="34" charset="0"/>
                <a:cs typeface="Arial" panose="020B0604020202020204" pitchFamily="34" charset="0"/>
              </a:rPr>
              <a:t>Complexité calculatoire</a:t>
            </a:r>
            <a:endParaRPr lang="fr-BE"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0024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Espace réservé du contenu 4">
                <a:extLst>
                  <a:ext uri="{FF2B5EF4-FFF2-40B4-BE49-F238E27FC236}">
                    <a16:creationId xmlns:a16="http://schemas.microsoft.com/office/drawing/2014/main" id="{2A9BA5D4-4285-4D69-B15B-0E495ACA3EA7}"/>
                  </a:ext>
                </a:extLst>
              </p:cNvPr>
              <p:cNvGraphicFramePr>
                <a:graphicFrameLocks noGrp="1"/>
              </p:cNvGraphicFramePr>
              <p:nvPr>
                <p:ph idx="1"/>
                <p:extLst>
                  <p:ext uri="{D42A27DB-BD31-4B8C-83A1-F6EECF244321}">
                    <p14:modId xmlns:p14="http://schemas.microsoft.com/office/powerpoint/2010/main" val="3254557227"/>
                  </p:ext>
                </p:extLst>
              </p:nvPr>
            </p:nvGraphicFramePr>
            <p:xfrm>
              <a:off x="831411" y="1591957"/>
              <a:ext cx="7481178" cy="4087057"/>
            </p:xfrm>
            <a:graphic>
              <a:graphicData uri="http://schemas.openxmlformats.org/drawingml/2006/table">
                <a:tbl>
                  <a:tblPr/>
                  <a:tblGrid>
                    <a:gridCol w="3740589">
                      <a:extLst>
                        <a:ext uri="{9D8B030D-6E8A-4147-A177-3AD203B41FA5}">
                          <a16:colId xmlns:a16="http://schemas.microsoft.com/office/drawing/2014/main" val="400339787"/>
                        </a:ext>
                      </a:extLst>
                    </a:gridCol>
                    <a:gridCol w="3740589">
                      <a:extLst>
                        <a:ext uri="{9D8B030D-6E8A-4147-A177-3AD203B41FA5}">
                          <a16:colId xmlns:a16="http://schemas.microsoft.com/office/drawing/2014/main" val="1131045066"/>
                        </a:ext>
                      </a:extLst>
                    </a:gridCol>
                  </a:tblGrid>
                  <a:tr h="346953">
                    <a:tc>
                      <a:txBody>
                        <a:bodyPr/>
                        <a:lstStyle/>
                        <a:p>
                          <a:pPr algn="ctr"/>
                          <a:r>
                            <a:rPr lang="fr-BE" sz="1700" dirty="0">
                              <a:effectLst/>
                            </a:rPr>
                            <a:t>Notation</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fr-BE" sz="1700">
                              <a:effectLst/>
                            </a:rPr>
                            <a:t>Type de complexité</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093836083"/>
                      </a:ext>
                    </a:extLst>
                  </a:tr>
                  <a:tr h="6071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(1)</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FR" sz="1700" dirty="0">
                              <a:effectLst/>
                            </a:rPr>
                            <a:t>complexité constante (indépendante de la taille de la donnée)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33288151"/>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m:rPr>
                                    <m:sty m:val="p"/>
                                  </m:rPr>
                                  <a:rPr lang="fr-FR" sz="1700" b="0" i="0" smtClean="0">
                                    <a:effectLst/>
                                    <a:latin typeface="Cambria Math" panose="02040503050406030204" pitchFamily="18" charset="0"/>
                                  </a:rPr>
                                  <m:t>log</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logarithmique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1563505"/>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linéaire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2921816"/>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𝑛𝑙𝑜𝑔</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quasi linéaire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0260361"/>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²)</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quadratique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5384636"/>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³)</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cubique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3426988"/>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sSup>
                                  <m:sSupPr>
                                    <m:ctrlPr>
                                      <a:rPr lang="fr-FR" sz="1700" b="0" i="1" smtClean="0">
                                        <a:effectLst/>
                                        <a:latin typeface="Cambria Math" panose="02040503050406030204" pitchFamily="18" charset="0"/>
                                      </a:rPr>
                                    </m:ctrlPr>
                                  </m:sSupPr>
                                  <m:e>
                                    <m:r>
                                      <a:rPr lang="fr-FR" sz="1700" b="0" i="1" smtClean="0">
                                        <a:effectLst/>
                                        <a:latin typeface="Cambria Math" panose="02040503050406030204" pitchFamily="18" charset="0"/>
                                      </a:rPr>
                                      <m:t>𝑛</m:t>
                                    </m:r>
                                  </m:e>
                                  <m:sup>
                                    <m:r>
                                      <a:rPr lang="fr-FR" sz="1700" b="0" i="1" smtClean="0">
                                        <a:effectLst/>
                                        <a:latin typeface="Cambria Math" panose="02040503050406030204" pitchFamily="18" charset="0"/>
                                      </a:rPr>
                                      <m:t>𝑝</m:t>
                                    </m:r>
                                  </m:sup>
                                </m:sSup>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polynomiale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64881130"/>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sSup>
                                  <m:sSupPr>
                                    <m:ctrlPr>
                                      <a:rPr lang="fr-FR" sz="1700" b="0" i="1" smtClean="0">
                                        <a:effectLst/>
                                        <a:latin typeface="Cambria Math" panose="02040503050406030204" pitchFamily="18" charset="0"/>
                                      </a:rPr>
                                    </m:ctrlPr>
                                  </m:sSupPr>
                                  <m:e>
                                    <m:r>
                                      <a:rPr lang="fr-FR" sz="1700" b="0" i="1" smtClean="0">
                                        <a:effectLst/>
                                        <a:latin typeface="Cambria Math" panose="02040503050406030204" pitchFamily="18" charset="0"/>
                                      </a:rPr>
                                      <m:t>𝑛</m:t>
                                    </m:r>
                                  </m:e>
                                  <m:sup>
                                    <m:r>
                                      <m:rPr>
                                        <m:sty m:val="p"/>
                                      </m:rPr>
                                      <a:rPr lang="fr-FR" sz="1700" b="0" i="0" smtClean="0">
                                        <a:effectLst/>
                                        <a:latin typeface="Cambria Math" panose="02040503050406030204" pitchFamily="18" charset="0"/>
                                      </a:rPr>
                                      <m:t>log</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m:t>
                                    </m:r>
                                  </m:sup>
                                </m:sSup>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quasi polynomiale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33414344"/>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sSup>
                                  <m:sSupPr>
                                    <m:ctrlPr>
                                      <a:rPr lang="fr-FR" sz="1700" b="0" i="1" smtClean="0">
                                        <a:effectLst/>
                                        <a:latin typeface="Cambria Math" panose="02040503050406030204" pitchFamily="18" charset="0"/>
                                      </a:rPr>
                                    </m:ctrlPr>
                                  </m:sSupPr>
                                  <m:e>
                                    <m:r>
                                      <a:rPr lang="fr-FR" sz="1700" b="0" i="1" smtClean="0">
                                        <a:effectLst/>
                                        <a:latin typeface="Cambria Math" panose="02040503050406030204" pitchFamily="18" charset="0"/>
                                      </a:rPr>
                                      <m:t>2</m:t>
                                    </m:r>
                                  </m:e>
                                  <m:sup>
                                    <m:r>
                                      <a:rPr lang="fr-FR" sz="1700" b="0" i="1" smtClean="0">
                                        <a:effectLst/>
                                        <a:latin typeface="Cambria Math" panose="02040503050406030204" pitchFamily="18" charset="0"/>
                                      </a:rPr>
                                      <m:t>𝑛</m:t>
                                    </m:r>
                                  </m:sup>
                                </m:sSup>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a:effectLst/>
                            </a:rPr>
                            <a:t>complexité exponentielle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67889877"/>
                      </a:ext>
                    </a:extLst>
                  </a:tr>
                  <a:tr h="346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700" b="0" i="1" smtClean="0">
                                    <a:effectLst/>
                                    <a:latin typeface="Cambria Math" panose="02040503050406030204" pitchFamily="18" charset="0"/>
                                  </a:rPr>
                                  <m:t>𝑂</m:t>
                                </m:r>
                                <m:r>
                                  <a:rPr lang="fr-FR" sz="1700" b="0" i="1" smtClean="0">
                                    <a:effectLst/>
                                    <a:latin typeface="Cambria Math" panose="02040503050406030204" pitchFamily="18" charset="0"/>
                                  </a:rPr>
                                  <m:t>(</m:t>
                                </m:r>
                                <m:r>
                                  <a:rPr lang="fr-FR" sz="1700" b="0" i="1" smtClean="0">
                                    <a:effectLst/>
                                    <a:latin typeface="Cambria Math" panose="02040503050406030204" pitchFamily="18" charset="0"/>
                                  </a:rPr>
                                  <m:t>𝑛</m:t>
                                </m:r>
                                <m:r>
                                  <a:rPr lang="fr-FR" sz="1700" b="0" i="1" smtClean="0">
                                    <a:effectLst/>
                                    <a:latin typeface="Cambria Math" panose="02040503050406030204" pitchFamily="18" charset="0"/>
                                  </a:rPr>
                                  <m:t>!)</m:t>
                                </m:r>
                              </m:oMath>
                            </m:oMathPara>
                          </a14:m>
                          <a:endParaRPr lang="fr-BE" sz="1700" dirty="0">
                            <a:effectLst/>
                          </a:endParaRP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fr-BE" sz="1700" dirty="0">
                              <a:effectLst/>
                            </a:rPr>
                            <a:t>complexité factorielle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1749376"/>
                      </a:ext>
                    </a:extLst>
                  </a:tr>
                </a:tbl>
              </a:graphicData>
            </a:graphic>
          </p:graphicFrame>
        </mc:Choice>
        <mc:Fallback xmlns="">
          <p:graphicFrame>
            <p:nvGraphicFramePr>
              <p:cNvPr id="5" name="Espace réservé du contenu 4">
                <a:extLst>
                  <a:ext uri="{FF2B5EF4-FFF2-40B4-BE49-F238E27FC236}">
                    <a16:creationId xmlns:a16="http://schemas.microsoft.com/office/drawing/2014/main" id="{2A9BA5D4-4285-4D69-B15B-0E495ACA3EA7}"/>
                  </a:ext>
                </a:extLst>
              </p:cNvPr>
              <p:cNvGraphicFramePr>
                <a:graphicFrameLocks noGrp="1"/>
              </p:cNvGraphicFramePr>
              <p:nvPr>
                <p:ph idx="1"/>
                <p:extLst>
                  <p:ext uri="{D42A27DB-BD31-4B8C-83A1-F6EECF244321}">
                    <p14:modId xmlns:p14="http://schemas.microsoft.com/office/powerpoint/2010/main" val="3254557227"/>
                  </p:ext>
                </p:extLst>
              </p:nvPr>
            </p:nvGraphicFramePr>
            <p:xfrm>
              <a:off x="831411" y="1591957"/>
              <a:ext cx="7481178" cy="4087057"/>
            </p:xfrm>
            <a:graphic>
              <a:graphicData uri="http://schemas.openxmlformats.org/drawingml/2006/table">
                <a:tbl>
                  <a:tblPr/>
                  <a:tblGrid>
                    <a:gridCol w="3740589">
                      <a:extLst>
                        <a:ext uri="{9D8B030D-6E8A-4147-A177-3AD203B41FA5}">
                          <a16:colId xmlns:a16="http://schemas.microsoft.com/office/drawing/2014/main" val="400339787"/>
                        </a:ext>
                      </a:extLst>
                    </a:gridCol>
                    <a:gridCol w="3740589">
                      <a:extLst>
                        <a:ext uri="{9D8B030D-6E8A-4147-A177-3AD203B41FA5}">
                          <a16:colId xmlns:a16="http://schemas.microsoft.com/office/drawing/2014/main" val="1131045066"/>
                        </a:ext>
                      </a:extLst>
                    </a:gridCol>
                  </a:tblGrid>
                  <a:tr h="346953">
                    <a:tc>
                      <a:txBody>
                        <a:bodyPr/>
                        <a:lstStyle/>
                        <a:p>
                          <a:pPr algn="ctr"/>
                          <a:r>
                            <a:rPr lang="fr-BE" sz="1700" dirty="0">
                              <a:effectLst/>
                            </a:rPr>
                            <a:t>Notation</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fr-BE" sz="1700">
                              <a:effectLst/>
                            </a:rPr>
                            <a:t>Type de complexité</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093836083"/>
                      </a:ext>
                    </a:extLst>
                  </a:tr>
                  <a:tr h="607168">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60000" r="-100163" b="-528000"/>
                          </a:stretch>
                        </a:blipFill>
                      </a:tcPr>
                    </a:tc>
                    <a:tc>
                      <a:txBody>
                        <a:bodyPr/>
                        <a:lstStyle/>
                        <a:p>
                          <a:r>
                            <a:rPr lang="fr-FR" sz="1700" dirty="0">
                              <a:effectLst/>
                            </a:rPr>
                            <a:t>complexité constante (indépendante de la taille de la donnée)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33288151"/>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280702" r="-100163" b="-826316"/>
                          </a:stretch>
                        </a:blipFill>
                      </a:tcPr>
                    </a:tc>
                    <a:tc>
                      <a:txBody>
                        <a:bodyPr/>
                        <a:lstStyle/>
                        <a:p>
                          <a:r>
                            <a:rPr lang="fr-BE" sz="1700">
                              <a:effectLst/>
                            </a:rPr>
                            <a:t>complexité logarithmique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1563505"/>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380702" r="-100163" b="-726316"/>
                          </a:stretch>
                        </a:blipFill>
                      </a:tcPr>
                    </a:tc>
                    <a:tc>
                      <a:txBody>
                        <a:bodyPr/>
                        <a:lstStyle/>
                        <a:p>
                          <a:r>
                            <a:rPr lang="fr-BE" sz="1700">
                              <a:effectLst/>
                            </a:rPr>
                            <a:t>complexité linéaire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2921816"/>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480702" r="-100163" b="-626316"/>
                          </a:stretch>
                        </a:blipFill>
                      </a:tcPr>
                    </a:tc>
                    <a:tc>
                      <a:txBody>
                        <a:bodyPr/>
                        <a:lstStyle/>
                        <a:p>
                          <a:r>
                            <a:rPr lang="fr-BE" sz="1700">
                              <a:effectLst/>
                            </a:rPr>
                            <a:t>complexité quasi linéaire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90260361"/>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591071" r="-100163" b="-537500"/>
                          </a:stretch>
                        </a:blipFill>
                      </a:tcPr>
                    </a:tc>
                    <a:tc>
                      <a:txBody>
                        <a:bodyPr/>
                        <a:lstStyle/>
                        <a:p>
                          <a:r>
                            <a:rPr lang="fr-BE" sz="1700">
                              <a:effectLst/>
                            </a:rPr>
                            <a:t>complexité quadratique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5384636"/>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678947" r="-100163" b="-428070"/>
                          </a:stretch>
                        </a:blipFill>
                      </a:tcPr>
                    </a:tc>
                    <a:tc>
                      <a:txBody>
                        <a:bodyPr/>
                        <a:lstStyle/>
                        <a:p>
                          <a:r>
                            <a:rPr lang="fr-BE" sz="1700">
                              <a:effectLst/>
                            </a:rPr>
                            <a:t>complexité cubique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43426988"/>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778947" r="-100163" b="-328070"/>
                          </a:stretch>
                        </a:blipFill>
                      </a:tcPr>
                    </a:tc>
                    <a:tc>
                      <a:txBody>
                        <a:bodyPr/>
                        <a:lstStyle/>
                        <a:p>
                          <a:r>
                            <a:rPr lang="fr-BE" sz="1700">
                              <a:effectLst/>
                            </a:rPr>
                            <a:t>complexité polynomiale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64881130"/>
                      </a:ext>
                    </a:extLst>
                  </a:tr>
                  <a:tr h="357312">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849153" r="-100163" b="-216949"/>
                          </a:stretch>
                        </a:blipFill>
                      </a:tcPr>
                    </a:tc>
                    <a:tc>
                      <a:txBody>
                        <a:bodyPr/>
                        <a:lstStyle/>
                        <a:p>
                          <a:r>
                            <a:rPr lang="fr-BE" sz="1700">
                              <a:effectLst/>
                            </a:rPr>
                            <a:t>complexité quasi polynomiale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33414344"/>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982456" r="-100163" b="-124561"/>
                          </a:stretch>
                        </a:blipFill>
                      </a:tcPr>
                    </a:tc>
                    <a:tc>
                      <a:txBody>
                        <a:bodyPr/>
                        <a:lstStyle/>
                        <a:p>
                          <a:r>
                            <a:rPr lang="fr-BE" sz="1700">
                              <a:effectLst/>
                            </a:rPr>
                            <a:t>complexité exponentielle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67889877"/>
                      </a:ext>
                    </a:extLst>
                  </a:tr>
                  <a:tr h="346953">
                    <a:tc>
                      <a:txBody>
                        <a:bodyPr/>
                        <a:lstStyle/>
                        <a:p>
                          <a:endParaRPr lang="fr-F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2"/>
                          <a:stretch>
                            <a:fillRect l="-163" t="-1082456" r="-100163" b="-24561"/>
                          </a:stretch>
                        </a:blipFill>
                      </a:tcPr>
                    </a:tc>
                    <a:tc>
                      <a:txBody>
                        <a:bodyPr/>
                        <a:lstStyle/>
                        <a:p>
                          <a:r>
                            <a:rPr lang="fr-BE" sz="1700" dirty="0">
                              <a:effectLst/>
                            </a:rPr>
                            <a:t>complexité factorielle</a:t>
                          </a:r>
                        </a:p>
                      </a:txBody>
                      <a:tcPr marL="86738" marR="86738" marT="43369" marB="43369"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41749376"/>
                      </a:ext>
                    </a:extLst>
                  </a:tr>
                </a:tbl>
              </a:graphicData>
            </a:graphic>
          </p:graphicFrame>
        </mc:Fallback>
      </mc:AlternateContent>
      <p:sp>
        <p:nvSpPr>
          <p:cNvPr id="3" name="Titre 2">
            <a:extLst>
              <a:ext uri="{FF2B5EF4-FFF2-40B4-BE49-F238E27FC236}">
                <a16:creationId xmlns:a16="http://schemas.microsoft.com/office/drawing/2014/main" id="{7F37CF0E-B71F-4871-A498-B624CAC028D5}"/>
              </a:ext>
            </a:extLst>
          </p:cNvPr>
          <p:cNvSpPr>
            <a:spLocks noGrp="1"/>
          </p:cNvSpPr>
          <p:nvPr>
            <p:ph type="title"/>
          </p:nvPr>
        </p:nvSpPr>
        <p:spPr>
          <a:xfrm>
            <a:off x="4152550" y="228600"/>
            <a:ext cx="4705699" cy="962247"/>
          </a:xfrm>
        </p:spPr>
        <p:txBody>
          <a:bodyPr>
            <a:normAutofit/>
          </a:bodyPr>
          <a:lstStyle/>
          <a:p>
            <a:r>
              <a:rPr lang="fr-FR" dirty="0"/>
              <a:t>La complexité</a:t>
            </a:r>
            <a:endParaRPr lang="fr-BE" dirty="0"/>
          </a:p>
        </p:txBody>
      </p:sp>
      <p:sp>
        <p:nvSpPr>
          <p:cNvPr id="4" name="Espace réservé du numéro de diapositive 3">
            <a:extLst>
              <a:ext uri="{FF2B5EF4-FFF2-40B4-BE49-F238E27FC236}">
                <a16:creationId xmlns:a16="http://schemas.microsoft.com/office/drawing/2014/main" id="{5DF04EB2-36B1-452D-A6D7-B3909B792C11}"/>
              </a:ext>
            </a:extLst>
          </p:cNvPr>
          <p:cNvSpPr>
            <a:spLocks noGrp="1"/>
          </p:cNvSpPr>
          <p:nvPr>
            <p:ph type="sldNum" sz="quarter" idx="10"/>
          </p:nvPr>
        </p:nvSpPr>
        <p:spPr/>
        <p:txBody>
          <a:bodyPr/>
          <a:lstStyle/>
          <a:p>
            <a:fld id="{26DF9506-C750-44C3-8E12-610AD4C8F1FD}" type="slidenum">
              <a:rPr lang="fr-BE" smtClean="0"/>
              <a:t>23</a:t>
            </a:fld>
            <a:endParaRPr lang="fr-BE"/>
          </a:p>
        </p:txBody>
      </p:sp>
    </p:spTree>
    <p:extLst>
      <p:ext uri="{BB962C8B-B14F-4D97-AF65-F5344CB8AC3E}">
        <p14:creationId xmlns:p14="http://schemas.microsoft.com/office/powerpoint/2010/main" val="232699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C3F808D-0DD9-4F77-8205-E9FD389378E8}"/>
              </a:ext>
            </a:extLst>
          </p:cNvPr>
          <p:cNvSpPr>
            <a:spLocks noGrp="1"/>
          </p:cNvSpPr>
          <p:nvPr>
            <p:ph type="sldNum" sz="quarter" idx="10"/>
          </p:nvPr>
        </p:nvSpPr>
        <p:spPr/>
        <p:txBody>
          <a:bodyPr/>
          <a:lstStyle/>
          <a:p>
            <a:fld id="{26DF9506-C750-44C3-8E12-610AD4C8F1FD}" type="slidenum">
              <a:rPr lang="fr-BE" smtClean="0"/>
              <a:t>24</a:t>
            </a:fld>
            <a:endParaRPr lang="fr-BE"/>
          </a:p>
        </p:txBody>
      </p:sp>
      <p:pic>
        <p:nvPicPr>
          <p:cNvPr id="3" name="Picture 2">
            <a:extLst>
              <a:ext uri="{FF2B5EF4-FFF2-40B4-BE49-F238E27FC236}">
                <a16:creationId xmlns:a16="http://schemas.microsoft.com/office/drawing/2014/main" id="{D4C797C2-ED85-4E01-91C2-ADA9F675C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6" y="1017895"/>
            <a:ext cx="8134088" cy="524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8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B2CDFA70-7DA3-401A-B267-5BAE898596C0}"/>
                  </a:ext>
                </a:extLst>
              </p:cNvPr>
              <p:cNvSpPr>
                <a:spLocks noGrp="1"/>
              </p:cNvSpPr>
              <p:nvPr>
                <p:ph idx="1"/>
              </p:nvPr>
            </p:nvSpPr>
            <p:spPr/>
            <p:txBody>
              <a:bodyPr/>
              <a:lstStyle/>
              <a:p>
                <a:endParaRPr lang="fr-FR" dirty="0"/>
              </a:p>
              <a:p>
                <a:r>
                  <a:rPr lang="fr-FR" dirty="0"/>
                  <a:t>Objectif :</a:t>
                </a:r>
              </a:p>
              <a:p>
                <a:pPr marL="457200" lvl="1" indent="0">
                  <a:buNone/>
                </a:pPr>
                <a:r>
                  <a:rPr lang="fr-FR" sz="1800" b="0" i="0" u="none" strike="noStrike" baseline="0" dirty="0">
                    <a:cs typeface="Arial" panose="020B0604020202020204" pitchFamily="34" charset="0"/>
                  </a:rPr>
                  <a:t>Analyser le temps (ou l’espace) requis, en se concentrant sur l’algorithme et l’influence de la taille du problème, généralement </a:t>
                </a:r>
                <a:r>
                  <a:rPr lang="fr-BE" sz="1800" b="0" i="0" u="none" strike="noStrike" baseline="0" dirty="0">
                    <a:cs typeface="Arial" panose="020B0604020202020204" pitchFamily="34" charset="0"/>
                  </a:rPr>
                  <a:t>dans le pire cas</a:t>
                </a:r>
                <a:endParaRPr lang="fr-FR" sz="1800" dirty="0">
                  <a:cs typeface="Arial" panose="020B0604020202020204" pitchFamily="34" charset="0"/>
                </a:endParaRPr>
              </a:p>
              <a:p>
                <a:endParaRPr lang="fr-BE" dirty="0"/>
              </a:p>
              <a:p>
                <a:r>
                  <a:rPr lang="fr-BE" dirty="0"/>
                  <a:t>On va s’intéresser à l’évolution de la complexité lorsque la taille du problème augmente </a:t>
                </a:r>
                <a14:m>
                  <m:oMath xmlns:m="http://schemas.openxmlformats.org/officeDocument/2006/math">
                    <m:func>
                      <m:funcPr>
                        <m:ctrlPr>
                          <a:rPr lang="pt-BR" i="1" smtClean="0">
                            <a:latin typeface="Cambria Math" panose="02040503050406030204" pitchFamily="18" charset="0"/>
                          </a:rPr>
                        </m:ctrlPr>
                      </m:funcPr>
                      <m:fName>
                        <m:limLow>
                          <m:limLowPr>
                            <m:ctrlPr>
                              <a:rPr lang="pt-BR" i="1" smtClean="0">
                                <a:latin typeface="Cambria Math" panose="02040503050406030204" pitchFamily="18" charset="0"/>
                              </a:rPr>
                            </m:ctrlPr>
                          </m:limLowPr>
                          <m:e>
                            <m:r>
                              <a:rPr lang="fr-FR" b="0" i="0" smtClean="0">
                                <a:latin typeface="Cambria Math" panose="02040503050406030204" pitchFamily="18" charset="0"/>
                              </a:rPr>
                              <m:t>(</m:t>
                            </m:r>
                            <m:r>
                              <m:rPr>
                                <m:sty m:val="p"/>
                              </m:rPr>
                              <a:rPr lang="pt-BR" i="0" smtClean="0">
                                <a:latin typeface="Cambria Math" panose="02040503050406030204" pitchFamily="18" charset="0"/>
                              </a:rPr>
                              <m:t>lim</m:t>
                            </m:r>
                          </m:e>
                          <m:lim>
                            <m:r>
                              <a:rPr lang="pt-BR" i="1" smtClean="0">
                                <a:latin typeface="Cambria Math" panose="02040503050406030204" pitchFamily="18" charset="0"/>
                              </a:rPr>
                              <m:t>𝑛</m:t>
                            </m:r>
                            <m:r>
                              <a:rPr lang="pt-BR" i="1" smtClean="0">
                                <a:latin typeface="Cambria Math" panose="02040503050406030204" pitchFamily="18" charset="0"/>
                              </a:rPr>
                              <m:t>→∞</m:t>
                            </m:r>
                          </m:lim>
                        </m:limLow>
                      </m:fName>
                      <m:e>
                        <m:r>
                          <a:rPr lang="fr-FR" b="0" i="1" smtClean="0">
                            <a:latin typeface="Cambria Math" panose="02040503050406030204" pitchFamily="18" charset="0"/>
                          </a:rPr>
                          <m:t>)</m:t>
                        </m:r>
                      </m:e>
                    </m:func>
                  </m:oMath>
                </a14:m>
                <a:endParaRPr lang="fr-BE" dirty="0"/>
              </a:p>
            </p:txBody>
          </p:sp>
        </mc:Choice>
        <mc:Fallback xmlns="">
          <p:sp>
            <p:nvSpPr>
              <p:cNvPr id="2" name="Espace réservé du contenu 1">
                <a:extLst>
                  <a:ext uri="{FF2B5EF4-FFF2-40B4-BE49-F238E27FC236}">
                    <a16:creationId xmlns:a16="http://schemas.microsoft.com/office/drawing/2014/main" id="{B2CDFA70-7DA3-401A-B267-5BAE898596C0}"/>
                  </a:ext>
                </a:extLst>
              </p:cNvPr>
              <p:cNvSpPr>
                <a:spLocks noGrp="1" noRot="1" noChangeAspect="1" noMove="1" noResize="1" noEditPoints="1" noAdjustHandles="1" noChangeArrowheads="1" noChangeShapeType="1" noTextEdit="1"/>
              </p:cNvSpPr>
              <p:nvPr>
                <p:ph idx="1"/>
              </p:nvPr>
            </p:nvSpPr>
            <p:spPr>
              <a:blipFill>
                <a:blip r:embed="rId2"/>
                <a:stretch>
                  <a:fillRect l="-2926"/>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8A11E9F2-9A8D-4EF0-BA6A-2DD89AB677EA}"/>
              </a:ext>
            </a:extLst>
          </p:cNvPr>
          <p:cNvSpPr>
            <a:spLocks noGrp="1"/>
          </p:cNvSpPr>
          <p:nvPr>
            <p:ph type="title"/>
          </p:nvPr>
        </p:nvSpPr>
        <p:spPr/>
        <p:txBody>
          <a:bodyPr>
            <a:normAutofit fontScale="90000"/>
          </a:bodyPr>
          <a:lstStyle/>
          <a:p>
            <a:r>
              <a:rPr lang="fr-FR" dirty="0"/>
              <a:t>Analyse asymptotique</a:t>
            </a:r>
            <a:endParaRPr lang="fr-BE" dirty="0"/>
          </a:p>
        </p:txBody>
      </p:sp>
      <p:sp>
        <p:nvSpPr>
          <p:cNvPr id="4" name="Espace réservé du numéro de diapositive 3">
            <a:extLst>
              <a:ext uri="{FF2B5EF4-FFF2-40B4-BE49-F238E27FC236}">
                <a16:creationId xmlns:a16="http://schemas.microsoft.com/office/drawing/2014/main" id="{899A0F4D-1AA2-4A62-86B7-E0F9A76251A4}"/>
              </a:ext>
            </a:extLst>
          </p:cNvPr>
          <p:cNvSpPr>
            <a:spLocks noGrp="1"/>
          </p:cNvSpPr>
          <p:nvPr>
            <p:ph type="sldNum" sz="quarter" idx="10"/>
          </p:nvPr>
        </p:nvSpPr>
        <p:spPr/>
        <p:txBody>
          <a:bodyPr/>
          <a:lstStyle/>
          <a:p>
            <a:fld id="{26DF9506-C750-44C3-8E12-610AD4C8F1FD}" type="slidenum">
              <a:rPr lang="fr-BE" smtClean="0"/>
              <a:t>25</a:t>
            </a:fld>
            <a:endParaRPr lang="fr-BE"/>
          </a:p>
        </p:txBody>
      </p:sp>
    </p:spTree>
    <p:extLst>
      <p:ext uri="{BB962C8B-B14F-4D97-AF65-F5344CB8AC3E}">
        <p14:creationId xmlns:p14="http://schemas.microsoft.com/office/powerpoint/2010/main" val="38126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470D538A-6400-4582-93B8-D5F54D11B776}"/>
                  </a:ext>
                </a:extLst>
              </p:cNvPr>
              <p:cNvSpPr>
                <a:spLocks noGrp="1"/>
              </p:cNvSpPr>
              <p:nvPr>
                <p:ph idx="1"/>
              </p:nvPr>
            </p:nvSpPr>
            <p:spPr>
              <a:xfrm>
                <a:off x="318977" y="1627464"/>
                <a:ext cx="8539273" cy="4347309"/>
              </a:xfrm>
            </p:spPr>
            <p:txBody>
              <a:bodyPr/>
              <a:lstStyle/>
              <a:p>
                <a:pPr marL="0" indent="0" algn="l">
                  <a:buNone/>
                </a:pPr>
                <a:r>
                  <a:rPr lang="fr-FR" b="0" i="0" u="none" strike="noStrike" baseline="0" dirty="0">
                    <a:solidFill>
                      <a:srgbClr val="000000"/>
                    </a:solidFill>
                    <a:cs typeface="Arial" panose="020B0604020202020204" pitchFamily="34" charset="0"/>
                  </a:rPr>
                  <a:t>Par exemple, si la taille </a:t>
                </a:r>
                <a:r>
                  <a:rPr lang="fr-FR" b="0" i="1" u="none" strike="noStrike" baseline="0" dirty="0">
                    <a:solidFill>
                      <a:srgbClr val="2F6C9C"/>
                    </a:solidFill>
                    <a:cs typeface="Arial" panose="020B0604020202020204" pitchFamily="34" charset="0"/>
                  </a:rPr>
                  <a:t>n </a:t>
                </a:r>
                <a:r>
                  <a:rPr lang="fr-FR" b="0" i="0" u="none" strike="noStrike" baseline="0" dirty="0">
                    <a:solidFill>
                      <a:srgbClr val="000000"/>
                    </a:solidFill>
                    <a:cs typeface="Arial" panose="020B0604020202020204" pitchFamily="34" charset="0"/>
                  </a:rPr>
                  <a:t>du problème est multipliée par </a:t>
                </a:r>
                <a:r>
                  <a:rPr lang="fr-FR" b="0" i="0" u="none" strike="noStrike" baseline="0" dirty="0">
                    <a:solidFill>
                      <a:srgbClr val="2F6C9C"/>
                    </a:solidFill>
                    <a:cs typeface="Arial" panose="020B0604020202020204" pitchFamily="34" charset="0"/>
                  </a:rPr>
                  <a:t>10 </a:t>
                </a:r>
                <a:r>
                  <a:rPr lang="fr-FR" b="0" i="0" u="none" strike="noStrike" baseline="0" dirty="0">
                    <a:solidFill>
                      <a:srgbClr val="000000"/>
                    </a:solidFill>
                    <a:cs typeface="Arial" panose="020B0604020202020204" pitchFamily="34" charset="0"/>
                  </a:rPr>
                  <a:t>comment évolue le temps </a:t>
                </a:r>
                <a:r>
                  <a:rPr lang="fr-FR" b="0" i="1" u="none" strike="noStrike" baseline="0" dirty="0">
                    <a:solidFill>
                      <a:srgbClr val="2F6C9C"/>
                    </a:solidFill>
                    <a:cs typeface="Arial" panose="020B0604020202020204" pitchFamily="34" charset="0"/>
                  </a:rPr>
                  <a:t>T </a:t>
                </a:r>
                <a:r>
                  <a:rPr lang="fr-FR" b="0" i="0" u="none" strike="noStrike" baseline="0" dirty="0">
                    <a:solidFill>
                      <a:srgbClr val="2F6C9C"/>
                    </a:solidFill>
                    <a:cs typeface="Arial" panose="020B0604020202020204" pitchFamily="34" charset="0"/>
                  </a:rPr>
                  <a:t>= </a:t>
                </a:r>
                <a:r>
                  <a:rPr lang="fr-FR" b="0" i="1" u="none" strike="noStrike" baseline="0" dirty="0">
                    <a:solidFill>
                      <a:srgbClr val="2F6C9C"/>
                    </a:solidFill>
                    <a:cs typeface="Arial" panose="020B0604020202020204" pitchFamily="34" charset="0"/>
                  </a:rPr>
                  <a:t>f </a:t>
                </a:r>
                <a:r>
                  <a:rPr lang="fr-FR" b="0" i="0" u="none" strike="noStrike" baseline="0" dirty="0">
                    <a:solidFill>
                      <a:srgbClr val="2F6C9C"/>
                    </a:solidFill>
                    <a:cs typeface="Arial" panose="020B0604020202020204" pitchFamily="34" charset="0"/>
                  </a:rPr>
                  <a:t>(</a:t>
                </a:r>
                <a:r>
                  <a:rPr lang="fr-FR" b="0" i="1" u="none" strike="noStrike" baseline="0" dirty="0">
                    <a:solidFill>
                      <a:srgbClr val="2F6C9C"/>
                    </a:solidFill>
                    <a:cs typeface="Arial" panose="020B0604020202020204" pitchFamily="34" charset="0"/>
                  </a:rPr>
                  <a:t>n</a:t>
                </a:r>
                <a:r>
                  <a:rPr lang="fr-FR" b="0" i="0" u="none" strike="noStrike" baseline="0" dirty="0">
                    <a:solidFill>
                      <a:srgbClr val="2F6C9C"/>
                    </a:solidFill>
                    <a:cs typeface="Arial" panose="020B0604020202020204" pitchFamily="34" charset="0"/>
                  </a:rPr>
                  <a:t>) </a:t>
                </a:r>
                <a:r>
                  <a:rPr lang="fr-FR" b="0" i="0" u="none" strike="noStrike" baseline="0" dirty="0">
                    <a:solidFill>
                      <a:srgbClr val="000000"/>
                    </a:solidFill>
                    <a:cs typeface="Arial" panose="020B0604020202020204" pitchFamily="34" charset="0"/>
                  </a:rPr>
                  <a:t>?</a:t>
                </a:r>
              </a:p>
              <a:p>
                <a:pPr marL="0" indent="0" algn="l">
                  <a:buNone/>
                </a:pPr>
                <a:r>
                  <a:rPr lang="fr-FR" sz="2000" b="0" i="0" u="none" strike="noStrike" baseline="0" dirty="0">
                    <a:solidFill>
                      <a:srgbClr val="000000"/>
                    </a:solidFill>
                    <a:cs typeface="Arial" panose="020B0604020202020204" pitchFamily="34" charset="0"/>
                  </a:rPr>
                  <a:t>Si </a:t>
                </a:r>
                <a14:m>
                  <m:oMath xmlns:m="http://schemas.openxmlformats.org/officeDocument/2006/math">
                    <m:r>
                      <a:rPr lang="fr-FR" sz="2000" b="0" i="1" u="none" strike="noStrike" baseline="0" dirty="0" smtClean="0">
                        <a:solidFill>
                          <a:srgbClr val="2F6C9C"/>
                        </a:solidFill>
                        <a:latin typeface="Cambria Math" panose="02040503050406030204" pitchFamily="18" charset="0"/>
                        <a:cs typeface="Arial" panose="020B0604020202020204" pitchFamily="34" charset="0"/>
                      </a:rPr>
                      <m:t>𝑓</m:t>
                    </m:r>
                    <m:r>
                      <a:rPr lang="fr-FR" sz="2000" b="0" i="1" u="none" strike="noStrike" baseline="0" dirty="0" smtClean="0">
                        <a:solidFill>
                          <a:srgbClr val="2F6C9C"/>
                        </a:solidFill>
                        <a:latin typeface="Cambria Math" panose="02040503050406030204" pitchFamily="18" charset="0"/>
                        <a:cs typeface="Arial" panose="020B0604020202020204" pitchFamily="34" charset="0"/>
                      </a:rPr>
                      <m:t>(</m:t>
                    </m:r>
                    <m:r>
                      <a:rPr lang="fr-FR" sz="2000" b="0" i="1" u="none" strike="noStrike" baseline="0" dirty="0" smtClean="0">
                        <a:solidFill>
                          <a:srgbClr val="2F6C9C"/>
                        </a:solidFill>
                        <a:latin typeface="Cambria Math" panose="02040503050406030204" pitchFamily="18" charset="0"/>
                        <a:cs typeface="Arial" panose="020B0604020202020204" pitchFamily="34" charset="0"/>
                      </a:rPr>
                      <m:t>𝑛</m:t>
                    </m:r>
                    <m:r>
                      <a:rPr lang="fr-FR" sz="2000" b="0" i="1" u="none" strike="noStrike" baseline="0" dirty="0" smtClean="0">
                        <a:solidFill>
                          <a:srgbClr val="2F6C9C"/>
                        </a:solidFill>
                        <a:latin typeface="Cambria Math" panose="02040503050406030204" pitchFamily="18" charset="0"/>
                        <a:cs typeface="Arial" panose="020B0604020202020204" pitchFamily="34" charset="0"/>
                      </a:rPr>
                      <m:t>) = </m:t>
                    </m:r>
                    <m:r>
                      <a:rPr lang="fr-FR" sz="2000" b="0" i="1" u="none" strike="noStrike" baseline="0" dirty="0" smtClean="0">
                        <a:solidFill>
                          <a:srgbClr val="2F6C9C"/>
                        </a:solidFill>
                        <a:latin typeface="Cambria Math" panose="02040503050406030204" pitchFamily="18" charset="0"/>
                        <a:cs typeface="Arial" panose="020B0604020202020204" pitchFamily="34" charset="0"/>
                      </a:rPr>
                      <m:t>𝑐</m:t>
                    </m:r>
                    <m:r>
                      <a:rPr lang="fr-FR" sz="2000" b="0" i="1" u="none" strike="noStrike" baseline="0" dirty="0" smtClean="0">
                        <a:solidFill>
                          <a:srgbClr val="2F6C9C"/>
                        </a:solidFill>
                        <a:latin typeface="Cambria Math" panose="02040503050406030204" pitchFamily="18" charset="0"/>
                        <a:cs typeface="Arial" panose="020B0604020202020204" pitchFamily="34" charset="0"/>
                      </a:rPr>
                      <m:t> ⇒</m:t>
                    </m:r>
                    <m:r>
                      <a:rPr lang="fr-FR" sz="2000" b="0" i="1" u="none" strike="noStrike" baseline="0" dirty="0" smtClean="0">
                        <a:solidFill>
                          <a:srgbClr val="5DB4E7"/>
                        </a:solidFill>
                        <a:latin typeface="Cambria Math" panose="02040503050406030204" pitchFamily="18" charset="0"/>
                        <a:cs typeface="Arial" panose="020B0604020202020204" pitchFamily="34" charset="0"/>
                      </a:rPr>
                      <m:t>𝑓</m:t>
                    </m:r>
                    <m:r>
                      <a:rPr lang="fr-FR" sz="2000" b="0" i="1" u="none" strike="noStrike" baseline="0" dirty="0" smtClean="0">
                        <a:solidFill>
                          <a:srgbClr val="5DB4E7"/>
                        </a:solidFill>
                        <a:latin typeface="Cambria Math" panose="02040503050406030204" pitchFamily="18" charset="0"/>
                        <a:cs typeface="Arial" panose="020B0604020202020204" pitchFamily="34" charset="0"/>
                      </a:rPr>
                      <m:t>(10</m:t>
                    </m:r>
                    <m:r>
                      <a:rPr lang="fr-FR" sz="2000" b="0" i="1" u="none" strike="noStrike" baseline="0" dirty="0" smtClean="0">
                        <a:solidFill>
                          <a:srgbClr val="5DB4E7"/>
                        </a:solidFill>
                        <a:latin typeface="Cambria Math" panose="02040503050406030204" pitchFamily="18" charset="0"/>
                        <a:cs typeface="Arial" panose="020B0604020202020204" pitchFamily="34" charset="0"/>
                      </a:rPr>
                      <m:t>𝑛</m:t>
                    </m:r>
                    <m:r>
                      <a:rPr lang="fr-FR" sz="2000" b="0" i="1" u="none" strike="noStrike" baseline="0" dirty="0" smtClean="0">
                        <a:solidFill>
                          <a:srgbClr val="5DB4E7"/>
                        </a:solidFill>
                        <a:latin typeface="Cambria Math" panose="02040503050406030204" pitchFamily="18" charset="0"/>
                        <a:cs typeface="Arial" panose="020B0604020202020204" pitchFamily="34" charset="0"/>
                      </a:rPr>
                      <m:t>)=</m:t>
                    </m:r>
                    <m:r>
                      <a:rPr lang="fr-FR" sz="2000" b="0" i="1" u="none" strike="noStrike" baseline="0" dirty="0" smtClean="0">
                        <a:solidFill>
                          <a:srgbClr val="2F6C9C"/>
                        </a:solidFill>
                        <a:latin typeface="Cambria Math" panose="02040503050406030204" pitchFamily="18" charset="0"/>
                        <a:cs typeface="Arial" panose="020B0604020202020204" pitchFamily="34" charset="0"/>
                      </a:rPr>
                      <m:t>𝑐</m:t>
                    </m:r>
                    <m:r>
                      <a:rPr lang="fr-FR" sz="2000" b="0" i="1" u="none" strike="noStrike" baseline="0" dirty="0" smtClean="0">
                        <a:solidFill>
                          <a:srgbClr val="2F6C9C"/>
                        </a:solidFill>
                        <a:latin typeface="Cambria Math" panose="02040503050406030204" pitchFamily="18" charset="0"/>
                        <a:cs typeface="Arial" panose="020B0604020202020204" pitchFamily="34" charset="0"/>
                      </a:rPr>
                      <m:t> </m:t>
                    </m:r>
                  </m:oMath>
                </a14:m>
                <a:r>
                  <a:rPr lang="fr-FR" sz="2000" b="0" i="1" u="none" strike="noStrike" baseline="0" dirty="0">
                    <a:solidFill>
                      <a:srgbClr val="2F6C9C"/>
                    </a:solidFill>
                    <a:cs typeface="Arial" panose="020B0604020202020204" pitchFamily="34" charset="0"/>
                  </a:rPr>
                  <a:t>		                     		    T</a:t>
                </a:r>
                <a:endParaRPr lang="fr-FR" sz="2000" b="0" i="0" u="none" strike="noStrike" baseline="0" dirty="0">
                  <a:solidFill>
                    <a:srgbClr val="000000"/>
                  </a:solidFill>
                  <a:cs typeface="Arial" panose="020B0604020202020204" pitchFamily="34" charset="0"/>
                </a:endParaRPr>
              </a:p>
              <a:p>
                <a:pPr marL="0" indent="0" algn="l">
                  <a:buNone/>
                </a:pPr>
                <a:r>
                  <a:rPr lang="pt-BR" sz="2000" b="0" i="0" u="none" strike="noStrike" baseline="0" dirty="0">
                    <a:solidFill>
                      <a:srgbClr val="000000"/>
                    </a:solidFill>
                    <a:cs typeface="Arial" panose="020B0604020202020204" pitchFamily="34" charset="0"/>
                  </a:rPr>
                  <a:t>Si </a:t>
                </a:r>
                <a14:m>
                  <m:oMath xmlns:m="http://schemas.openxmlformats.org/officeDocument/2006/math">
                    <m:r>
                      <a:rPr lang="pt-BR" sz="2000" b="0" i="1" u="none" strike="noStrike" baseline="0" dirty="0" smtClean="0">
                        <a:solidFill>
                          <a:srgbClr val="2F6C9C"/>
                        </a:solidFill>
                        <a:latin typeface="Cambria Math" panose="02040503050406030204" pitchFamily="18" charset="0"/>
                        <a:cs typeface="Arial" panose="020B0604020202020204" pitchFamily="34" charset="0"/>
                      </a:rPr>
                      <m:t>𝑓</m:t>
                    </m:r>
                    <m:d>
                      <m:dPr>
                        <m:ctrlPr>
                          <a:rPr lang="pt-BR" sz="2000" b="0" i="1" u="none" strike="noStrike" baseline="0" dirty="0" smtClean="0">
                            <a:solidFill>
                              <a:srgbClr val="2F6C9C"/>
                            </a:solidFill>
                            <a:latin typeface="Cambria Math" panose="02040503050406030204" pitchFamily="18" charset="0"/>
                            <a:cs typeface="Arial" panose="020B0604020202020204" pitchFamily="34" charset="0"/>
                          </a:rPr>
                        </m:ctrlPr>
                      </m:dPr>
                      <m:e>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e>
                    </m:d>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𝑐</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r>
                      <a:rPr lang="pt-BR" sz="2000" b="0" i="1" u="none" strike="noStrike" baseline="0" dirty="0" smtClean="0">
                        <a:solidFill>
                          <a:srgbClr val="5DB4E7"/>
                        </a:solidFill>
                        <a:latin typeface="Cambria Math" panose="02040503050406030204" pitchFamily="18" charset="0"/>
                        <a:cs typeface="Arial" panose="020B0604020202020204" pitchFamily="34" charset="0"/>
                      </a:rPr>
                      <m:t>⇒</m:t>
                    </m:r>
                    <m:r>
                      <a:rPr lang="pt-BR" sz="2000" b="0" i="1" u="none" strike="noStrike" baseline="0" dirty="0" smtClean="0">
                        <a:solidFill>
                          <a:srgbClr val="5DB4E7"/>
                        </a:solidFill>
                        <a:latin typeface="Cambria Math" panose="02040503050406030204" pitchFamily="18" charset="0"/>
                        <a:cs typeface="Arial" panose="020B0604020202020204" pitchFamily="34" charset="0"/>
                      </a:rPr>
                      <m:t>𝑓</m:t>
                    </m:r>
                    <m:d>
                      <m:dPr>
                        <m:ctrlPr>
                          <a:rPr lang="pt-BR" sz="2000" b="0" i="1" u="none" strike="noStrike" baseline="0" dirty="0" smtClean="0">
                            <a:solidFill>
                              <a:srgbClr val="5DB4E7"/>
                            </a:solidFill>
                            <a:latin typeface="Cambria Math" panose="02040503050406030204" pitchFamily="18" charset="0"/>
                            <a:cs typeface="Arial" panose="020B0604020202020204" pitchFamily="34" charset="0"/>
                          </a:rPr>
                        </m:ctrlPr>
                      </m:dPr>
                      <m:e>
                        <m:r>
                          <a:rPr lang="pt-BR" sz="2000" b="0" i="1" u="none" strike="noStrike" baseline="0" dirty="0" smtClean="0">
                            <a:solidFill>
                              <a:srgbClr val="5DB4E7"/>
                            </a:solidFill>
                            <a:latin typeface="Cambria Math" panose="02040503050406030204" pitchFamily="18" charset="0"/>
                            <a:cs typeface="Arial" panose="020B0604020202020204" pitchFamily="34" charset="0"/>
                          </a:rPr>
                          <m:t>10</m:t>
                        </m:r>
                        <m:r>
                          <a:rPr lang="pt-BR" sz="2000" b="0" i="1" u="none" strike="noStrike" baseline="0" dirty="0" smtClean="0">
                            <a:solidFill>
                              <a:srgbClr val="5DB4E7"/>
                            </a:solidFill>
                            <a:latin typeface="Cambria Math" panose="02040503050406030204" pitchFamily="18" charset="0"/>
                            <a:cs typeface="Arial" panose="020B0604020202020204" pitchFamily="34" charset="0"/>
                          </a:rPr>
                          <m:t>𝑛</m:t>
                        </m:r>
                      </m:e>
                    </m:d>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𝑐</m:t>
                    </m:r>
                    <m:r>
                      <a:rPr lang="fr-F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(10</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r>
                      <a:rPr lang="fr-F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=10</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𝑓</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oMath>
                </a14:m>
                <a:r>
                  <a:rPr lang="pt-BR" sz="2000" b="0" i="1" u="none" strike="noStrike" baseline="0" dirty="0">
                    <a:solidFill>
                      <a:srgbClr val="2F6C9C"/>
                    </a:solidFill>
                    <a:cs typeface="Arial" panose="020B0604020202020204" pitchFamily="34" charset="0"/>
                  </a:rPr>
                  <a:t>          		 T × </a:t>
                </a:r>
                <a:r>
                  <a:rPr lang="pt-BR" sz="2000" b="0" i="0" u="none" strike="noStrike" baseline="0" dirty="0">
                    <a:solidFill>
                      <a:srgbClr val="2F6C9C"/>
                    </a:solidFill>
                    <a:cs typeface="Arial" panose="020B0604020202020204" pitchFamily="34" charset="0"/>
                  </a:rPr>
                  <a:t>10</a:t>
                </a:r>
              </a:p>
              <a:p>
                <a:pPr marL="0" indent="0">
                  <a:buNone/>
                </a:pPr>
                <a:r>
                  <a:rPr lang="pt-BR" sz="2000" b="0" i="0" u="none" strike="noStrike" baseline="0" dirty="0">
                    <a:solidFill>
                      <a:srgbClr val="000000"/>
                    </a:solidFill>
                    <a:cs typeface="Arial" panose="020B0604020202020204" pitchFamily="34" charset="0"/>
                  </a:rPr>
                  <a:t>Si </a:t>
                </a:r>
                <a14:m>
                  <m:oMath xmlns:m="http://schemas.openxmlformats.org/officeDocument/2006/math">
                    <m:r>
                      <a:rPr lang="pt-BR" sz="2000" b="0" i="1" u="none" strike="noStrike" baseline="0" dirty="0" smtClean="0">
                        <a:solidFill>
                          <a:srgbClr val="2F6C9C"/>
                        </a:solidFill>
                        <a:latin typeface="Cambria Math" panose="02040503050406030204" pitchFamily="18" charset="0"/>
                        <a:cs typeface="Arial" panose="020B0604020202020204" pitchFamily="34" charset="0"/>
                      </a:rPr>
                      <m:t>𝑓</m:t>
                    </m:r>
                    <m:d>
                      <m:dPr>
                        <m:ctrlPr>
                          <a:rPr lang="pt-BR" sz="2000" b="0" i="1" u="none" strike="noStrike" baseline="0" dirty="0" smtClean="0">
                            <a:solidFill>
                              <a:srgbClr val="2F6C9C"/>
                            </a:solidFill>
                            <a:latin typeface="Cambria Math" panose="02040503050406030204" pitchFamily="18" charset="0"/>
                            <a:cs typeface="Arial" panose="020B0604020202020204" pitchFamily="34" charset="0"/>
                          </a:rPr>
                        </m:ctrlPr>
                      </m:dPr>
                      <m:e>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e>
                    </m:d>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𝑐</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sSup>
                      <m:sSupPr>
                        <m:ctrlPr>
                          <a:rPr lang="pt-BR" sz="2000" b="0" i="1" u="none" strike="noStrike" baseline="0" dirty="0" smtClean="0">
                            <a:solidFill>
                              <a:srgbClr val="2F6C9C"/>
                            </a:solidFill>
                            <a:latin typeface="Cambria Math" panose="02040503050406030204" pitchFamily="18" charset="0"/>
                            <a:cs typeface="Arial" panose="020B0604020202020204" pitchFamily="34" charset="0"/>
                          </a:rPr>
                        </m:ctrlPr>
                      </m:sSupPr>
                      <m:e>
                        <m:r>
                          <a:rPr lang="fr-FR" sz="2000" b="0" i="1" u="none" strike="noStrike" baseline="0" dirty="0" smtClean="0">
                            <a:solidFill>
                              <a:srgbClr val="2F6C9C"/>
                            </a:solidFill>
                            <a:latin typeface="Cambria Math" panose="02040503050406030204" pitchFamily="18" charset="0"/>
                            <a:cs typeface="Arial" panose="020B0604020202020204" pitchFamily="34" charset="0"/>
                          </a:rPr>
                          <m:t>𝑛</m:t>
                        </m:r>
                      </m:e>
                      <m:sup>
                        <m:r>
                          <a:rPr lang="fr-FR" sz="2000" b="0" i="1" u="none" strike="noStrike" baseline="0" dirty="0" smtClean="0">
                            <a:solidFill>
                              <a:srgbClr val="2F6C9C"/>
                            </a:solidFill>
                            <a:latin typeface="Cambria Math" panose="02040503050406030204" pitchFamily="18" charset="0"/>
                            <a:cs typeface="Arial" panose="020B0604020202020204" pitchFamily="34" charset="0"/>
                          </a:rPr>
                          <m:t>2</m:t>
                        </m:r>
                      </m:sup>
                    </m:sSup>
                    <m:r>
                      <a:rPr lang="pt-BR" sz="2000" b="0" i="1" u="none" strike="noStrike" baseline="0" dirty="0" smtClean="0">
                        <a:solidFill>
                          <a:srgbClr val="5DB4E7"/>
                        </a:solidFill>
                        <a:latin typeface="Cambria Math" panose="02040503050406030204" pitchFamily="18" charset="0"/>
                        <a:cs typeface="Arial" panose="020B0604020202020204" pitchFamily="34" charset="0"/>
                      </a:rPr>
                      <m:t>⇒</m:t>
                    </m:r>
                    <m:r>
                      <a:rPr lang="pt-BR" sz="2000" b="0" i="1" u="none" strike="noStrike" baseline="0" dirty="0" smtClean="0">
                        <a:solidFill>
                          <a:srgbClr val="5DB4E7"/>
                        </a:solidFill>
                        <a:latin typeface="Cambria Math" panose="02040503050406030204" pitchFamily="18" charset="0"/>
                        <a:cs typeface="Arial" panose="020B0604020202020204" pitchFamily="34" charset="0"/>
                      </a:rPr>
                      <m:t>𝑓</m:t>
                    </m:r>
                    <m:d>
                      <m:dPr>
                        <m:ctrlPr>
                          <a:rPr lang="pt-BR" sz="2000" b="0" i="1" u="none" strike="noStrike" baseline="0" dirty="0" smtClean="0">
                            <a:solidFill>
                              <a:srgbClr val="5DB4E7"/>
                            </a:solidFill>
                            <a:latin typeface="Cambria Math" panose="02040503050406030204" pitchFamily="18" charset="0"/>
                            <a:cs typeface="Arial" panose="020B0604020202020204" pitchFamily="34" charset="0"/>
                          </a:rPr>
                        </m:ctrlPr>
                      </m:dPr>
                      <m:e>
                        <m:r>
                          <a:rPr lang="pt-BR" sz="2000" b="0" i="1" u="none" strike="noStrike" baseline="0" dirty="0" smtClean="0">
                            <a:solidFill>
                              <a:srgbClr val="5DB4E7"/>
                            </a:solidFill>
                            <a:latin typeface="Cambria Math" panose="02040503050406030204" pitchFamily="18" charset="0"/>
                            <a:cs typeface="Arial" panose="020B0604020202020204" pitchFamily="34" charset="0"/>
                          </a:rPr>
                          <m:t>10</m:t>
                        </m:r>
                        <m:sSup>
                          <m:sSupPr>
                            <m:ctrlPr>
                              <a:rPr lang="pt-BR" sz="2000" i="1" dirty="0" smtClean="0">
                                <a:solidFill>
                                  <a:srgbClr val="5DB4E7"/>
                                </a:solidFill>
                                <a:latin typeface="Cambria Math" panose="02040503050406030204" pitchFamily="18" charset="0"/>
                                <a:cs typeface="Arial" panose="020B0604020202020204" pitchFamily="34" charset="0"/>
                              </a:rPr>
                            </m:ctrlPr>
                          </m:sSupPr>
                          <m:e>
                            <m:r>
                              <a:rPr lang="fr-FR" sz="2000" i="1" dirty="0">
                                <a:solidFill>
                                  <a:srgbClr val="5DB4E7"/>
                                </a:solidFill>
                                <a:latin typeface="Cambria Math" panose="02040503050406030204" pitchFamily="18" charset="0"/>
                                <a:cs typeface="Arial" panose="020B0604020202020204" pitchFamily="34" charset="0"/>
                              </a:rPr>
                              <m:t>𝑛</m:t>
                            </m:r>
                          </m:e>
                          <m:sup>
                            <m:r>
                              <a:rPr lang="fr-FR" sz="2000" i="1" dirty="0">
                                <a:solidFill>
                                  <a:srgbClr val="5DB4E7"/>
                                </a:solidFill>
                                <a:latin typeface="Cambria Math" panose="02040503050406030204" pitchFamily="18" charset="0"/>
                                <a:cs typeface="Arial" panose="020B0604020202020204" pitchFamily="34" charset="0"/>
                              </a:rPr>
                              <m:t>2</m:t>
                            </m:r>
                          </m:sup>
                        </m:sSup>
                      </m:e>
                    </m:d>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𝑐</m:t>
                    </m:r>
                    <m:r>
                      <a:rPr lang="fr-F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(10</m:t>
                    </m:r>
                    <m:sSup>
                      <m:sSupPr>
                        <m:ctrlPr>
                          <a:rPr lang="pt-BR" sz="2000" i="1" dirty="0">
                            <a:solidFill>
                              <a:srgbClr val="2F6C9C"/>
                            </a:solidFill>
                            <a:latin typeface="Cambria Math" panose="02040503050406030204" pitchFamily="18" charset="0"/>
                            <a:cs typeface="Arial" panose="020B0604020202020204" pitchFamily="34" charset="0"/>
                          </a:rPr>
                        </m:ctrlPr>
                      </m:sSupPr>
                      <m:e>
                        <m:r>
                          <a:rPr lang="fr-FR" sz="2000" i="1" dirty="0">
                            <a:solidFill>
                              <a:srgbClr val="2F6C9C"/>
                            </a:solidFill>
                            <a:latin typeface="Cambria Math" panose="02040503050406030204" pitchFamily="18" charset="0"/>
                            <a:cs typeface="Arial" panose="020B0604020202020204" pitchFamily="34" charset="0"/>
                          </a:rPr>
                          <m:t>𝑛</m:t>
                        </m:r>
                        <m:r>
                          <a:rPr lang="fr-FR" sz="2000" b="0" i="1" dirty="0" smtClean="0">
                            <a:solidFill>
                              <a:srgbClr val="2F6C9C"/>
                            </a:solidFill>
                            <a:latin typeface="Cambria Math" panose="02040503050406030204" pitchFamily="18" charset="0"/>
                            <a:cs typeface="Arial" panose="020B0604020202020204" pitchFamily="34" charset="0"/>
                          </a:rPr>
                          <m:t>)</m:t>
                        </m:r>
                      </m:e>
                      <m:sup>
                        <m:r>
                          <a:rPr lang="fr-FR" sz="2000" i="1" dirty="0">
                            <a:solidFill>
                              <a:srgbClr val="2F6C9C"/>
                            </a:solidFill>
                            <a:latin typeface="Cambria Math" panose="02040503050406030204" pitchFamily="18" charset="0"/>
                            <a:cs typeface="Arial" panose="020B0604020202020204" pitchFamily="34" charset="0"/>
                          </a:rPr>
                          <m:t>2</m:t>
                        </m:r>
                      </m:sup>
                    </m:sSup>
                    <m:r>
                      <a:rPr lang="pt-BR" sz="2000" b="0" i="1" u="none" strike="noStrike" baseline="0" dirty="0" smtClean="0">
                        <a:solidFill>
                          <a:srgbClr val="2F6C9C"/>
                        </a:solidFill>
                        <a:latin typeface="Cambria Math" panose="02040503050406030204" pitchFamily="18" charset="0"/>
                        <a:cs typeface="Arial" panose="020B0604020202020204" pitchFamily="34" charset="0"/>
                      </a:rPr>
                      <m:t>=100</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𝑓</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r>
                      <a:rPr lang="pt-BR" sz="2000" b="0" i="1" u="none" strike="noStrike" baseline="0" dirty="0" smtClean="0">
                        <a:solidFill>
                          <a:srgbClr val="2F6C9C"/>
                        </a:solidFill>
                        <a:latin typeface="Cambria Math" panose="02040503050406030204" pitchFamily="18" charset="0"/>
                        <a:cs typeface="Arial" panose="020B0604020202020204" pitchFamily="34" charset="0"/>
                      </a:rPr>
                      <m:t>𝑛</m:t>
                    </m:r>
                    <m:r>
                      <a:rPr lang="pt-BR" sz="2000" b="0" i="1" u="none" strike="noStrike" baseline="0" dirty="0" smtClean="0">
                        <a:solidFill>
                          <a:srgbClr val="2F6C9C"/>
                        </a:solidFill>
                        <a:latin typeface="Cambria Math" panose="02040503050406030204" pitchFamily="18" charset="0"/>
                        <a:cs typeface="Arial" panose="020B0604020202020204" pitchFamily="34" charset="0"/>
                      </a:rPr>
                      <m:t>)</m:t>
                    </m:r>
                  </m:oMath>
                </a14:m>
                <a:r>
                  <a:rPr lang="pt-BR" sz="2000" b="0" i="0" u="none" strike="noStrike" baseline="0" dirty="0">
                    <a:solidFill>
                      <a:srgbClr val="2F6C9C"/>
                    </a:solidFill>
                    <a:cs typeface="Arial" panose="020B0604020202020204" pitchFamily="34" charset="0"/>
                  </a:rPr>
                  <a:t>   		</a:t>
                </a:r>
                <a:r>
                  <a:rPr lang="pt-BR" sz="2000" b="0" i="1" u="none" strike="noStrike" baseline="0" dirty="0">
                    <a:solidFill>
                      <a:srgbClr val="2F6C9C"/>
                    </a:solidFill>
                    <a:cs typeface="Arial" panose="020B0604020202020204" pitchFamily="34" charset="0"/>
                  </a:rPr>
                  <a:t>T × </a:t>
                </a:r>
                <a:r>
                  <a:rPr lang="pt-BR" sz="2000" b="0" i="0" u="none" strike="noStrike" baseline="0" dirty="0">
                    <a:solidFill>
                      <a:srgbClr val="2F6C9C"/>
                    </a:solidFill>
                    <a:cs typeface="Arial" panose="020B0604020202020204" pitchFamily="34" charset="0"/>
                  </a:rPr>
                  <a:t>100</a:t>
                </a:r>
              </a:p>
              <a:p>
                <a:endParaRPr lang="fr-FR" b="0" i="0" u="none" strike="noStrike" baseline="0" dirty="0">
                  <a:solidFill>
                    <a:srgbClr val="000000"/>
                  </a:solidFill>
                  <a:cs typeface="Arial" panose="020B0604020202020204" pitchFamily="34" charset="0"/>
                </a:endParaRPr>
              </a:p>
              <a:p>
                <a:r>
                  <a:rPr lang="fr-FR" b="0" i="0" u="none" strike="noStrike" baseline="0" dirty="0">
                    <a:solidFill>
                      <a:srgbClr val="000000"/>
                    </a:solidFill>
                    <a:cs typeface="Arial" panose="020B0604020202020204" pitchFamily="34" charset="0"/>
                  </a:rPr>
                  <a:t>La vitesse du processeur est un des facteurs qui conditionnent la valeur de la constante </a:t>
                </a:r>
                <a:r>
                  <a:rPr lang="fr-FR" b="0" i="1" u="none" strike="noStrike" baseline="0" dirty="0">
                    <a:solidFill>
                      <a:srgbClr val="2F6C9C"/>
                    </a:solidFill>
                    <a:cs typeface="Arial" panose="020B0604020202020204" pitchFamily="34" charset="0"/>
                  </a:rPr>
                  <a:t>c</a:t>
                </a:r>
              </a:p>
              <a:p>
                <a:r>
                  <a:rPr lang="fr-FR" b="0" i="0" u="none" strike="noStrike" baseline="0" dirty="0">
                    <a:solidFill>
                      <a:srgbClr val="000000"/>
                    </a:solidFill>
                    <a:cs typeface="Arial" panose="020B0604020202020204" pitchFamily="34" charset="0"/>
                  </a:rPr>
                  <a:t>Mais la vitesse du processeur ne change rien au rapport </a:t>
                </a:r>
              </a:p>
              <a:p>
                <a:pPr marL="0" indent="0">
                  <a:buNone/>
                </a:pPr>
                <a14:m>
                  <m:oMathPara xmlns:m="http://schemas.openxmlformats.org/officeDocument/2006/math">
                    <m:oMathParaPr>
                      <m:jc m:val="centerGroup"/>
                    </m:oMathParaPr>
                    <m:oMath xmlns:m="http://schemas.openxmlformats.org/officeDocument/2006/math">
                      <m:f>
                        <m:fPr>
                          <m:type m:val="skw"/>
                          <m:ctrlPr>
                            <a:rPr lang="fr-FR" b="0" i="1" u="none" strike="noStrike" baseline="0" dirty="0" smtClean="0">
                              <a:solidFill>
                                <a:srgbClr val="2F6C9C"/>
                              </a:solidFill>
                              <a:latin typeface="Cambria Math" panose="02040503050406030204" pitchFamily="18" charset="0"/>
                              <a:cs typeface="Arial" panose="020B0604020202020204" pitchFamily="34" charset="0"/>
                            </a:rPr>
                          </m:ctrlPr>
                        </m:fPr>
                        <m:num>
                          <m:r>
                            <a:rPr lang="fr-FR" b="0" i="1" u="none" strike="noStrike" baseline="0" dirty="0" smtClean="0">
                              <a:solidFill>
                                <a:srgbClr val="2F6C9C"/>
                              </a:solidFill>
                              <a:latin typeface="Cambria Math" panose="02040503050406030204" pitchFamily="18" charset="0"/>
                              <a:cs typeface="Arial" panose="020B0604020202020204" pitchFamily="34" charset="0"/>
                            </a:rPr>
                            <m:t>𝑓</m:t>
                          </m:r>
                          <m:r>
                            <a:rPr lang="fr-FR" b="0" i="1" u="none" strike="noStrike" baseline="0" dirty="0" smtClean="0">
                              <a:solidFill>
                                <a:srgbClr val="2F6C9C"/>
                              </a:solidFill>
                              <a:latin typeface="Cambria Math" panose="02040503050406030204" pitchFamily="18" charset="0"/>
                              <a:cs typeface="Arial" panose="020B0604020202020204" pitchFamily="34" charset="0"/>
                            </a:rPr>
                            <m:t>(10</m:t>
                          </m:r>
                          <m:r>
                            <a:rPr lang="fr-FR" b="0" i="1" u="none" strike="noStrike" baseline="0" dirty="0" smtClean="0">
                              <a:solidFill>
                                <a:srgbClr val="2F6C9C"/>
                              </a:solidFill>
                              <a:latin typeface="Cambria Math" panose="02040503050406030204" pitchFamily="18" charset="0"/>
                              <a:cs typeface="Arial" panose="020B0604020202020204" pitchFamily="34" charset="0"/>
                            </a:rPr>
                            <m:t>𝑛</m:t>
                          </m:r>
                          <m:r>
                            <a:rPr lang="fr-FR" b="0" i="1" u="none" strike="noStrike" baseline="0" dirty="0" smtClean="0">
                              <a:solidFill>
                                <a:srgbClr val="2F6C9C"/>
                              </a:solidFill>
                              <a:latin typeface="Cambria Math" panose="02040503050406030204" pitchFamily="18" charset="0"/>
                              <a:cs typeface="Arial" panose="020B0604020202020204" pitchFamily="34" charset="0"/>
                            </a:rPr>
                            <m:t>)</m:t>
                          </m:r>
                        </m:num>
                        <m:den>
                          <m:r>
                            <a:rPr lang="fr-FR" b="0" i="1" u="none" strike="noStrike" baseline="0" dirty="0" smtClean="0">
                              <a:solidFill>
                                <a:srgbClr val="2F6C9C"/>
                              </a:solidFill>
                              <a:latin typeface="Cambria Math" panose="02040503050406030204" pitchFamily="18" charset="0"/>
                              <a:cs typeface="Arial" panose="020B0604020202020204" pitchFamily="34" charset="0"/>
                            </a:rPr>
                            <m:t>𝑓</m:t>
                          </m:r>
                          <m:r>
                            <a:rPr lang="fr-FR" b="0" i="1" u="none" strike="noStrike" baseline="0" dirty="0" smtClean="0">
                              <a:solidFill>
                                <a:srgbClr val="2F6C9C"/>
                              </a:solidFill>
                              <a:latin typeface="Cambria Math" panose="02040503050406030204" pitchFamily="18" charset="0"/>
                              <a:cs typeface="Arial" panose="020B0604020202020204" pitchFamily="34" charset="0"/>
                            </a:rPr>
                            <m:t>(</m:t>
                          </m:r>
                          <m:r>
                            <a:rPr lang="fr-FR" b="0" i="1" u="none" strike="noStrike" baseline="0" dirty="0" smtClean="0">
                              <a:solidFill>
                                <a:srgbClr val="2F6C9C"/>
                              </a:solidFill>
                              <a:latin typeface="Cambria Math" panose="02040503050406030204" pitchFamily="18" charset="0"/>
                              <a:cs typeface="Arial" panose="020B0604020202020204" pitchFamily="34" charset="0"/>
                            </a:rPr>
                            <m:t>𝑛</m:t>
                          </m:r>
                          <m:r>
                            <a:rPr lang="fr-FR" b="0" i="1" u="none" strike="noStrike" baseline="0" dirty="0" smtClean="0">
                              <a:solidFill>
                                <a:srgbClr val="2F6C9C"/>
                              </a:solidFill>
                              <a:latin typeface="Cambria Math" panose="02040503050406030204" pitchFamily="18" charset="0"/>
                              <a:cs typeface="Arial" panose="020B0604020202020204" pitchFamily="34" charset="0"/>
                            </a:rPr>
                            <m:t>)</m:t>
                          </m:r>
                        </m:den>
                      </m:f>
                    </m:oMath>
                  </m:oMathPara>
                </a14:m>
                <a:endParaRPr lang="fr-BE" dirty="0">
                  <a:cs typeface="Arial" panose="020B0604020202020204" pitchFamily="34" charset="0"/>
                </a:endParaRPr>
              </a:p>
            </p:txBody>
          </p:sp>
        </mc:Choice>
        <mc:Fallback xmlns="">
          <p:sp>
            <p:nvSpPr>
              <p:cNvPr id="2" name="Espace réservé du contenu 1">
                <a:extLst>
                  <a:ext uri="{FF2B5EF4-FFF2-40B4-BE49-F238E27FC236}">
                    <a16:creationId xmlns:a16="http://schemas.microsoft.com/office/drawing/2014/main" id="{470D538A-6400-4582-93B8-D5F54D11B776}"/>
                  </a:ext>
                </a:extLst>
              </p:cNvPr>
              <p:cNvSpPr>
                <a:spLocks noGrp="1" noRot="1" noChangeAspect="1" noMove="1" noResize="1" noEditPoints="1" noAdjustHandles="1" noChangeArrowheads="1" noChangeShapeType="1" noTextEdit="1"/>
              </p:cNvSpPr>
              <p:nvPr>
                <p:ph idx="1"/>
              </p:nvPr>
            </p:nvSpPr>
            <p:spPr>
              <a:xfrm>
                <a:off x="318977" y="1627464"/>
                <a:ext cx="8539273" cy="4347309"/>
              </a:xfrm>
              <a:blipFill>
                <a:blip r:embed="rId2"/>
                <a:stretch>
                  <a:fillRect l="-2926" t="-1823"/>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8BBDE96D-AD3E-4B4C-9A5E-A2616B16E426}"/>
              </a:ext>
            </a:extLst>
          </p:cNvPr>
          <p:cNvSpPr>
            <a:spLocks noGrp="1"/>
          </p:cNvSpPr>
          <p:nvPr>
            <p:ph type="title"/>
          </p:nvPr>
        </p:nvSpPr>
        <p:spPr/>
        <p:txBody>
          <a:bodyPr>
            <a:normAutofit fontScale="90000"/>
          </a:bodyPr>
          <a:lstStyle/>
          <a:p>
            <a:r>
              <a:rPr lang="fr-FR" dirty="0"/>
              <a:t>Comment le temps évolue ?</a:t>
            </a:r>
            <a:endParaRPr lang="fr-BE" dirty="0"/>
          </a:p>
        </p:txBody>
      </p:sp>
      <p:sp>
        <p:nvSpPr>
          <p:cNvPr id="4" name="Espace réservé du numéro de diapositive 3">
            <a:extLst>
              <a:ext uri="{FF2B5EF4-FFF2-40B4-BE49-F238E27FC236}">
                <a16:creationId xmlns:a16="http://schemas.microsoft.com/office/drawing/2014/main" id="{AABFD417-4839-4CA4-9F34-797960E594CE}"/>
              </a:ext>
            </a:extLst>
          </p:cNvPr>
          <p:cNvSpPr>
            <a:spLocks noGrp="1"/>
          </p:cNvSpPr>
          <p:nvPr>
            <p:ph type="sldNum" sz="quarter" idx="10"/>
          </p:nvPr>
        </p:nvSpPr>
        <p:spPr/>
        <p:txBody>
          <a:bodyPr/>
          <a:lstStyle/>
          <a:p>
            <a:fld id="{26DF9506-C750-44C3-8E12-610AD4C8F1FD}" type="slidenum">
              <a:rPr lang="fr-BE" smtClean="0"/>
              <a:t>26</a:t>
            </a:fld>
            <a:endParaRPr lang="fr-BE"/>
          </a:p>
        </p:txBody>
      </p:sp>
    </p:spTree>
    <p:extLst>
      <p:ext uri="{BB962C8B-B14F-4D97-AF65-F5344CB8AC3E}">
        <p14:creationId xmlns:p14="http://schemas.microsoft.com/office/powerpoint/2010/main" val="351532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A4B1D92-11FA-480A-A614-BE933095D73C}"/>
              </a:ext>
            </a:extLst>
          </p:cNvPr>
          <p:cNvSpPr>
            <a:spLocks noGrp="1"/>
          </p:cNvSpPr>
          <p:nvPr>
            <p:ph idx="1"/>
          </p:nvPr>
        </p:nvSpPr>
        <p:spPr/>
        <p:txBody>
          <a:bodyPr/>
          <a:lstStyle/>
          <a:p>
            <a:endParaRPr lang="fr-FR" dirty="0"/>
          </a:p>
          <a:p>
            <a:r>
              <a:rPr lang="fr-FR" dirty="0"/>
              <a:t>Dans ce type de problème, la constante correspond à tout ce qui ne dépend pas de la taille du problème même si elle peut varier !</a:t>
            </a:r>
          </a:p>
          <a:p>
            <a:endParaRPr lang="fr-FR" dirty="0"/>
          </a:p>
          <a:p>
            <a:r>
              <a:rPr lang="fr-FR" dirty="0"/>
              <a:t>On peut, dans notre cas, négliger les constantes !</a:t>
            </a:r>
            <a:endParaRPr lang="fr-BE" dirty="0"/>
          </a:p>
        </p:txBody>
      </p:sp>
      <p:sp>
        <p:nvSpPr>
          <p:cNvPr id="3" name="Titre 2">
            <a:extLst>
              <a:ext uri="{FF2B5EF4-FFF2-40B4-BE49-F238E27FC236}">
                <a16:creationId xmlns:a16="http://schemas.microsoft.com/office/drawing/2014/main" id="{610DDFC4-BF6A-4D06-9D9F-0E46D30B8D54}"/>
              </a:ext>
            </a:extLst>
          </p:cNvPr>
          <p:cNvSpPr>
            <a:spLocks noGrp="1"/>
          </p:cNvSpPr>
          <p:nvPr>
            <p:ph type="title"/>
          </p:nvPr>
        </p:nvSpPr>
        <p:spPr/>
        <p:txBody>
          <a:bodyPr/>
          <a:lstStyle/>
          <a:p>
            <a:r>
              <a:rPr lang="fr-FR" dirty="0"/>
              <a:t>En résumé</a:t>
            </a:r>
            <a:endParaRPr lang="fr-BE" dirty="0"/>
          </a:p>
        </p:txBody>
      </p:sp>
      <p:sp>
        <p:nvSpPr>
          <p:cNvPr id="4" name="Espace réservé du numéro de diapositive 3">
            <a:extLst>
              <a:ext uri="{FF2B5EF4-FFF2-40B4-BE49-F238E27FC236}">
                <a16:creationId xmlns:a16="http://schemas.microsoft.com/office/drawing/2014/main" id="{3E223E8F-2297-47E6-8E7E-5177E6E6D3D1}"/>
              </a:ext>
            </a:extLst>
          </p:cNvPr>
          <p:cNvSpPr>
            <a:spLocks noGrp="1"/>
          </p:cNvSpPr>
          <p:nvPr>
            <p:ph type="sldNum" sz="quarter" idx="10"/>
          </p:nvPr>
        </p:nvSpPr>
        <p:spPr/>
        <p:txBody>
          <a:bodyPr/>
          <a:lstStyle/>
          <a:p>
            <a:fld id="{26DF9506-C750-44C3-8E12-610AD4C8F1FD}" type="slidenum">
              <a:rPr lang="fr-BE" smtClean="0"/>
              <a:t>27</a:t>
            </a:fld>
            <a:endParaRPr lang="fr-BE"/>
          </a:p>
        </p:txBody>
      </p:sp>
    </p:spTree>
    <p:extLst>
      <p:ext uri="{BB962C8B-B14F-4D97-AF65-F5344CB8AC3E}">
        <p14:creationId xmlns:p14="http://schemas.microsoft.com/office/powerpoint/2010/main" val="250959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8F98779C-0D69-47B8-A261-AF5D7EC8655D}"/>
              </a:ext>
            </a:extLst>
          </p:cNvPr>
          <p:cNvSpPr>
            <a:spLocks noGrp="1"/>
          </p:cNvSpPr>
          <p:nvPr>
            <p:ph idx="1"/>
          </p:nvPr>
        </p:nvSpPr>
        <p:spPr/>
        <p:txBody>
          <a:bodyPr/>
          <a:lstStyle/>
          <a:p>
            <a:r>
              <a:rPr lang="fr-FR" dirty="0"/>
              <a:t>C’est une instruction en langage de haut niveau</a:t>
            </a:r>
          </a:p>
          <a:p>
            <a:endParaRPr lang="fr-FR" dirty="0"/>
          </a:p>
          <a:p>
            <a:r>
              <a:rPr lang="fr-FR" dirty="0"/>
              <a:t>Elle représente un nombre constant d’opérations élémentaires exécutées par le processeur</a:t>
            </a:r>
          </a:p>
          <a:p>
            <a:endParaRPr lang="fr-FR" dirty="0"/>
          </a:p>
          <a:p>
            <a:r>
              <a:rPr lang="fr-FR" dirty="0"/>
              <a:t>Exemples :</a:t>
            </a:r>
          </a:p>
          <a:p>
            <a:pPr marL="457200" lvl="1" indent="0">
              <a:buNone/>
            </a:pPr>
            <a:r>
              <a:rPr lang="fr-FR" dirty="0"/>
              <a:t>Une affectation, une comparaison, un embranchement, une opération arithmétique, un accès à un tableau, un return, un appel de fonction, …</a:t>
            </a:r>
            <a:endParaRPr lang="fr-BE" dirty="0"/>
          </a:p>
        </p:txBody>
      </p:sp>
      <p:sp>
        <p:nvSpPr>
          <p:cNvPr id="3" name="Titre 2">
            <a:extLst>
              <a:ext uri="{FF2B5EF4-FFF2-40B4-BE49-F238E27FC236}">
                <a16:creationId xmlns:a16="http://schemas.microsoft.com/office/drawing/2014/main" id="{45EB700D-EC6C-4E56-B3BC-5E3267FA4B6B}"/>
              </a:ext>
            </a:extLst>
          </p:cNvPr>
          <p:cNvSpPr>
            <a:spLocks noGrp="1"/>
          </p:cNvSpPr>
          <p:nvPr>
            <p:ph type="title"/>
          </p:nvPr>
        </p:nvSpPr>
        <p:spPr/>
        <p:txBody>
          <a:bodyPr/>
          <a:lstStyle/>
          <a:p>
            <a:r>
              <a:rPr lang="fr-FR" dirty="0"/>
              <a:t>Opération primitive</a:t>
            </a:r>
            <a:endParaRPr lang="fr-BE" dirty="0"/>
          </a:p>
        </p:txBody>
      </p:sp>
      <p:sp>
        <p:nvSpPr>
          <p:cNvPr id="4" name="Espace réservé du numéro de diapositive 3">
            <a:extLst>
              <a:ext uri="{FF2B5EF4-FFF2-40B4-BE49-F238E27FC236}">
                <a16:creationId xmlns:a16="http://schemas.microsoft.com/office/drawing/2014/main" id="{2CE90375-C3FE-45BF-8C75-CDB8199E1A30}"/>
              </a:ext>
            </a:extLst>
          </p:cNvPr>
          <p:cNvSpPr>
            <a:spLocks noGrp="1"/>
          </p:cNvSpPr>
          <p:nvPr>
            <p:ph type="sldNum" sz="quarter" idx="10"/>
          </p:nvPr>
        </p:nvSpPr>
        <p:spPr/>
        <p:txBody>
          <a:bodyPr/>
          <a:lstStyle/>
          <a:p>
            <a:fld id="{26DF9506-C750-44C3-8E12-610AD4C8F1FD}" type="slidenum">
              <a:rPr lang="fr-BE" smtClean="0"/>
              <a:t>28</a:t>
            </a:fld>
            <a:endParaRPr lang="fr-BE"/>
          </a:p>
        </p:txBody>
      </p:sp>
    </p:spTree>
    <p:extLst>
      <p:ext uri="{BB962C8B-B14F-4D97-AF65-F5344CB8AC3E}">
        <p14:creationId xmlns:p14="http://schemas.microsoft.com/office/powerpoint/2010/main" val="32755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9E8F1780-DCBA-44A0-BC4C-101824ED2803}"/>
                  </a:ext>
                </a:extLst>
              </p:cNvPr>
              <p:cNvSpPr>
                <a:spLocks noGrp="1"/>
              </p:cNvSpPr>
              <p:nvPr>
                <p:ph idx="1"/>
              </p:nvPr>
            </p:nvSpPr>
            <p:spPr/>
            <p:txBody>
              <a:bodyPr/>
              <a:lstStyle/>
              <a:p>
                <a:r>
                  <a:rPr lang="fr-FR" dirty="0"/>
                  <a:t>Notation dite « Big O » ➜</a:t>
                </a:r>
                <a14:m>
                  <m:oMath xmlns:m="http://schemas.openxmlformats.org/officeDocument/2006/math">
                    <m:r>
                      <a:rPr lang="fr-FR" i="1" dirty="0" smtClean="0">
                        <a:latin typeface="Cambria Math" panose="02040503050406030204" pitchFamily="18" charset="0"/>
                      </a:rPr>
                      <m:t> </m:t>
                    </m:r>
                    <m:r>
                      <a:rPr lang="fr-FR" b="0" i="1" dirty="0" smtClean="0">
                        <a:latin typeface="Cambria Math" panose="02040503050406030204" pitchFamily="18" charset="0"/>
                      </a:rPr>
                      <m:t>𝑂</m:t>
                    </m:r>
                    <m:r>
                      <a:rPr lang="fr-FR" b="0" i="1" dirty="0" smtClean="0">
                        <a:latin typeface="Cambria Math" panose="02040503050406030204" pitchFamily="18" charset="0"/>
                      </a:rPr>
                      <m:t>(</m:t>
                    </m:r>
                    <m:r>
                      <a:rPr lang="fr-FR" b="0" i="1" dirty="0" smtClean="0">
                        <a:latin typeface="Cambria Math" panose="02040503050406030204" pitchFamily="18" charset="0"/>
                      </a:rPr>
                      <m:t>𝑓</m:t>
                    </m:r>
                    <m:d>
                      <m:dPr>
                        <m:ctrlPr>
                          <a:rPr lang="fr-FR" b="0" i="1" dirty="0" smtClean="0">
                            <a:latin typeface="Cambria Math" panose="02040503050406030204" pitchFamily="18" charset="0"/>
                          </a:rPr>
                        </m:ctrlPr>
                      </m:dPr>
                      <m:e>
                        <m:r>
                          <a:rPr lang="fr-FR" b="0" i="1" dirty="0" smtClean="0">
                            <a:latin typeface="Cambria Math" panose="02040503050406030204" pitchFamily="18" charset="0"/>
                          </a:rPr>
                          <m:t>𝑛</m:t>
                        </m:r>
                      </m:e>
                    </m:d>
                    <m:r>
                      <a:rPr lang="fr-FR" b="0" i="1" dirty="0" smtClean="0">
                        <a:latin typeface="Cambria Math" panose="02040503050406030204" pitchFamily="18" charset="0"/>
                      </a:rPr>
                      <m:t>)</m:t>
                    </m:r>
                  </m:oMath>
                </a14:m>
                <a:endParaRPr lang="fr-BE" dirty="0"/>
              </a:p>
              <a:p>
                <a:endParaRPr lang="fr-BE" dirty="0"/>
              </a:p>
              <a:p>
                <a:r>
                  <a:rPr lang="fr-BE" dirty="0"/>
                  <a:t>On ne retient que la grandeur :</a:t>
                </a:r>
              </a:p>
              <a:p>
                <a:pPr marL="274320" lvl="1" indent="0">
                  <a:buNone/>
                </a:pPr>
                <a:r>
                  <a:rPr lang="fr-BE" dirty="0"/>
                  <a:t>Exemple : </a:t>
                </a:r>
                <a14:m>
                  <m:oMath xmlns:m="http://schemas.openxmlformats.org/officeDocument/2006/math">
                    <m:r>
                      <m:rPr>
                        <m:nor/>
                      </m:rPr>
                      <a:rPr lang="fr-BE" i="1"/>
                      <m:t>O</m:t>
                    </m:r>
                    <m:r>
                      <m:rPr>
                        <m:nor/>
                      </m:rPr>
                      <a:rPr lang="fr-BE"/>
                      <m:t>(3</m:t>
                    </m:r>
                    <m:r>
                      <m:rPr>
                        <m:nor/>
                      </m:rPr>
                      <a:rPr lang="fr-BE" i="1"/>
                      <m:t>n</m:t>
                    </m:r>
                    <m:r>
                      <m:rPr>
                        <m:nor/>
                      </m:rPr>
                      <a:rPr lang="fr-BE"/>
                      <m:t>² + 5</m:t>
                    </m:r>
                    <m:r>
                      <m:rPr>
                        <m:nor/>
                      </m:rPr>
                      <a:rPr lang="fr-BE" i="1"/>
                      <m:t>n</m:t>
                    </m:r>
                    <m:r>
                      <m:rPr>
                        <m:nor/>
                      </m:rPr>
                      <a:rPr lang="fr-BE"/>
                      <m:t> + 7)</m:t>
                    </m:r>
                  </m:oMath>
                </a14:m>
                <a:r>
                  <a:rPr lang="fr-BE" dirty="0"/>
                  <a:t> </a:t>
                </a:r>
                <a:r>
                  <a:rPr lang="fr-FR" dirty="0"/>
                  <a:t>➜</a:t>
                </a:r>
                <a:r>
                  <a:rPr lang="fr-BE" dirty="0"/>
                  <a:t> </a:t>
                </a:r>
                <a14:m>
                  <m:oMath xmlns:m="http://schemas.openxmlformats.org/officeDocument/2006/math">
                    <m:r>
                      <m:rPr>
                        <m:nor/>
                      </m:rPr>
                      <a:rPr lang="fr-BE" i="1"/>
                      <m:t>O</m:t>
                    </m:r>
                    <m:r>
                      <m:rPr>
                        <m:nor/>
                      </m:rPr>
                      <a:rPr lang="fr-BE"/>
                      <m:t>(</m:t>
                    </m:r>
                    <m:r>
                      <m:rPr>
                        <m:nor/>
                      </m:rPr>
                      <a:rPr lang="fr-BE" i="1"/>
                      <m:t>n</m:t>
                    </m:r>
                    <m:r>
                      <m:rPr>
                        <m:nor/>
                      </m:rPr>
                      <a:rPr lang="fr-BE"/>
                      <m:t>²</m:t>
                    </m:r>
                  </m:oMath>
                </a14:m>
                <a:r>
                  <a:rPr lang="fr-BE" dirty="0"/>
                  <a:t>)</a:t>
                </a:r>
              </a:p>
              <a:p>
                <a:endParaRPr lang="fr-BE" dirty="0"/>
              </a:p>
              <a:p>
                <a:r>
                  <a:rPr lang="fr-BE" dirty="0"/>
                  <a:t>Indépendante :</a:t>
                </a:r>
              </a:p>
              <a:p>
                <a:pPr lvl="1"/>
                <a:r>
                  <a:rPr lang="fr-FR" dirty="0"/>
                  <a:t>du langage de programmation utilisé</a:t>
                </a:r>
              </a:p>
              <a:p>
                <a:pPr lvl="1"/>
                <a:r>
                  <a:rPr lang="fr-FR" dirty="0"/>
                  <a:t>du processeur de l’ordinateur sur lequel sera exécuté le code</a:t>
                </a:r>
              </a:p>
              <a:p>
                <a:pPr lvl="1"/>
                <a:r>
                  <a:rPr lang="fr-FR" dirty="0"/>
                  <a:t>de l’éventuel compilateur employé.</a:t>
                </a:r>
                <a:endParaRPr lang="fr-BE" dirty="0"/>
              </a:p>
              <a:p>
                <a:endParaRPr lang="fr-BE" dirty="0"/>
              </a:p>
            </p:txBody>
          </p:sp>
        </mc:Choice>
        <mc:Fallback xmlns="">
          <p:sp>
            <p:nvSpPr>
              <p:cNvPr id="2" name="Espace réservé du contenu 1">
                <a:extLst>
                  <a:ext uri="{FF2B5EF4-FFF2-40B4-BE49-F238E27FC236}">
                    <a16:creationId xmlns:a16="http://schemas.microsoft.com/office/drawing/2014/main" id="{9E8F1780-DCBA-44A0-BC4C-101824ED2803}"/>
                  </a:ext>
                </a:extLst>
              </p:cNvPr>
              <p:cNvSpPr>
                <a:spLocks noGrp="1" noRot="1" noChangeAspect="1" noMove="1" noResize="1" noEditPoints="1" noAdjustHandles="1" noChangeArrowheads="1" noChangeShapeType="1" noTextEdit="1"/>
              </p:cNvSpPr>
              <p:nvPr>
                <p:ph idx="1"/>
              </p:nvPr>
            </p:nvSpPr>
            <p:spPr>
              <a:blipFill>
                <a:blip r:embed="rId2"/>
                <a:stretch>
                  <a:fillRect l="-2926" t="-10314"/>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24D6062D-071E-4A22-9276-5F8ACC695AD9}"/>
              </a:ext>
            </a:extLst>
          </p:cNvPr>
          <p:cNvSpPr>
            <a:spLocks noGrp="1"/>
          </p:cNvSpPr>
          <p:nvPr>
            <p:ph type="title"/>
          </p:nvPr>
        </p:nvSpPr>
        <p:spPr>
          <a:xfrm>
            <a:off x="4093828" y="228600"/>
            <a:ext cx="4764421" cy="962247"/>
          </a:xfrm>
        </p:spPr>
        <p:txBody>
          <a:bodyPr>
            <a:normAutofit fontScale="90000"/>
          </a:bodyPr>
          <a:lstStyle/>
          <a:p>
            <a:r>
              <a:rPr lang="fr-FR" dirty="0"/>
              <a:t>La complexité temporelle</a:t>
            </a:r>
            <a:endParaRPr lang="fr-BE" dirty="0"/>
          </a:p>
        </p:txBody>
      </p:sp>
      <p:sp>
        <p:nvSpPr>
          <p:cNvPr id="4" name="Espace réservé du numéro de diapositive 3">
            <a:extLst>
              <a:ext uri="{FF2B5EF4-FFF2-40B4-BE49-F238E27FC236}">
                <a16:creationId xmlns:a16="http://schemas.microsoft.com/office/drawing/2014/main" id="{0505989D-643E-4E2C-AD1A-6F11BD59F54B}"/>
              </a:ext>
            </a:extLst>
          </p:cNvPr>
          <p:cNvSpPr>
            <a:spLocks noGrp="1"/>
          </p:cNvSpPr>
          <p:nvPr>
            <p:ph type="sldNum" sz="quarter" idx="10"/>
          </p:nvPr>
        </p:nvSpPr>
        <p:spPr/>
        <p:txBody>
          <a:bodyPr/>
          <a:lstStyle/>
          <a:p>
            <a:fld id="{26DF9506-C750-44C3-8E12-610AD4C8F1FD}" type="slidenum">
              <a:rPr lang="fr-BE" smtClean="0"/>
              <a:t>29</a:t>
            </a:fld>
            <a:endParaRPr lang="fr-BE"/>
          </a:p>
        </p:txBody>
      </p:sp>
    </p:spTree>
    <p:extLst>
      <p:ext uri="{BB962C8B-B14F-4D97-AF65-F5344CB8AC3E}">
        <p14:creationId xmlns:p14="http://schemas.microsoft.com/office/powerpoint/2010/main" val="2188996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1D7A1FE5-1F95-4907-AB28-13FBA04E0A0F}"/>
              </a:ext>
            </a:extLst>
          </p:cNvPr>
          <p:cNvSpPr>
            <a:spLocks noGrp="1"/>
          </p:cNvSpPr>
          <p:nvPr>
            <p:ph idx="1"/>
          </p:nvPr>
        </p:nvSpPr>
        <p:spPr/>
        <p:txBody>
          <a:bodyPr/>
          <a:lstStyle/>
          <a:p>
            <a:endParaRPr lang="fr-FR" dirty="0"/>
          </a:p>
          <a:p>
            <a:r>
              <a:rPr lang="fr-FR" dirty="0"/>
              <a:t>Dès qu’on rentrera dans le vif du sujet, essayez de travailler régulièrement.</a:t>
            </a:r>
          </a:p>
          <a:p>
            <a:endParaRPr lang="fr-FR" dirty="0"/>
          </a:p>
          <a:p>
            <a:r>
              <a:rPr lang="fr-FR" dirty="0"/>
              <a:t>Préparez, et finissez, les séances de pratique.</a:t>
            </a:r>
          </a:p>
          <a:p>
            <a:endParaRPr lang="fr-FR" dirty="0"/>
          </a:p>
          <a:p>
            <a:r>
              <a:rPr lang="fr-FR" dirty="0"/>
              <a:t>Les maths c’est pas toujours simple, mais il faut persévérer.</a:t>
            </a:r>
            <a:endParaRPr lang="fr-BE" dirty="0"/>
          </a:p>
        </p:txBody>
      </p:sp>
      <p:sp>
        <p:nvSpPr>
          <p:cNvPr id="3" name="Titre 2">
            <a:extLst>
              <a:ext uri="{FF2B5EF4-FFF2-40B4-BE49-F238E27FC236}">
                <a16:creationId xmlns:a16="http://schemas.microsoft.com/office/drawing/2014/main" id="{11EE94A8-6650-4BD1-8460-58EF1B9F5DCD}"/>
              </a:ext>
            </a:extLst>
          </p:cNvPr>
          <p:cNvSpPr>
            <a:spLocks noGrp="1"/>
          </p:cNvSpPr>
          <p:nvPr>
            <p:ph type="title"/>
          </p:nvPr>
        </p:nvSpPr>
        <p:spPr/>
        <p:txBody>
          <a:bodyPr/>
          <a:lstStyle/>
          <a:p>
            <a:r>
              <a:rPr lang="fr-FR" dirty="0"/>
              <a:t>Conseils</a:t>
            </a:r>
            <a:endParaRPr lang="fr-BE" dirty="0"/>
          </a:p>
        </p:txBody>
      </p:sp>
      <p:sp>
        <p:nvSpPr>
          <p:cNvPr id="4" name="Espace réservé du numéro de diapositive 3">
            <a:extLst>
              <a:ext uri="{FF2B5EF4-FFF2-40B4-BE49-F238E27FC236}">
                <a16:creationId xmlns:a16="http://schemas.microsoft.com/office/drawing/2014/main" id="{B877B326-8B25-4C53-91DA-C5166C1F1915}"/>
              </a:ext>
            </a:extLst>
          </p:cNvPr>
          <p:cNvSpPr>
            <a:spLocks noGrp="1"/>
          </p:cNvSpPr>
          <p:nvPr>
            <p:ph type="sldNum" sz="quarter" idx="10"/>
          </p:nvPr>
        </p:nvSpPr>
        <p:spPr/>
        <p:txBody>
          <a:bodyPr/>
          <a:lstStyle/>
          <a:p>
            <a:fld id="{26DF9506-C750-44C3-8E12-610AD4C8F1FD}" type="slidenum">
              <a:rPr lang="fr-BE" smtClean="0"/>
              <a:t>3</a:t>
            </a:fld>
            <a:endParaRPr lang="fr-BE"/>
          </a:p>
        </p:txBody>
      </p:sp>
    </p:spTree>
    <p:extLst>
      <p:ext uri="{BB962C8B-B14F-4D97-AF65-F5344CB8AC3E}">
        <p14:creationId xmlns:p14="http://schemas.microsoft.com/office/powerpoint/2010/main" val="337749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55EAE188-8388-496C-BFBE-A2F6AD87ECD3}"/>
                  </a:ext>
                </a:extLst>
              </p:cNvPr>
              <p:cNvSpPr>
                <a:spLocks noGrp="1"/>
              </p:cNvSpPr>
              <p:nvPr>
                <p:ph idx="1"/>
              </p:nvPr>
            </p:nvSpPr>
            <p:spPr/>
            <p:txBody>
              <a:bodyPr/>
              <a:lstStyle/>
              <a:p>
                <a:r>
                  <a:rPr lang="fr-FR" dirty="0"/>
                  <a:t>Compter le nombre d’opérations primitives</a:t>
                </a:r>
              </a:p>
              <a:p>
                <a:pPr marL="274320" lvl="1" indent="0">
                  <a:buNone/>
                </a:pPr>
                <a14:m>
                  <m:oMath xmlns:m="http://schemas.openxmlformats.org/officeDocument/2006/math">
                    <m:r>
                      <a:rPr lang="fr-FR" b="0" i="1" smtClean="0">
                        <a:latin typeface="Cambria Math" panose="02040503050406030204" pitchFamily="18" charset="0"/>
                      </a:rPr>
                      <m:t>𝑎</m:t>
                    </m:r>
                    <m:r>
                      <a:rPr lang="fr-FR" b="0" i="1" smtClean="0">
                        <a:latin typeface="Cambria Math" panose="02040503050406030204" pitchFamily="18" charset="0"/>
                      </a:rPr>
                      <m:t>=</m:t>
                    </m:r>
                    <m:r>
                      <a:rPr lang="fr-FR" b="0" i="1" smtClean="0">
                        <a:latin typeface="Cambria Math" panose="02040503050406030204" pitchFamily="18" charset="0"/>
                      </a:rPr>
                      <m:t>𝑏</m:t>
                    </m:r>
                    <m:r>
                      <a:rPr lang="fr-FR" b="0" i="1" smtClean="0">
                        <a:latin typeface="Cambria Math" panose="02040503050406030204" pitchFamily="18" charset="0"/>
                      </a:rPr>
                      <m:t>∗3</m:t>
                    </m:r>
                  </m:oMath>
                </a14:m>
                <a:r>
                  <a:rPr lang="fr-FR" dirty="0"/>
                  <a:t> ➜ 1 multiplication + 1 affectation = 2 ‘unités’</a:t>
                </a:r>
              </a:p>
              <a:p>
                <a:endParaRPr lang="fr-FR" dirty="0"/>
              </a:p>
              <a:p>
                <a:r>
                  <a:rPr lang="fr-FR" dirty="0"/>
                  <a:t>La taille des données, notée </a:t>
                </a:r>
                <a:r>
                  <a:rPr lang="fr-FR" b="1" i="1" dirty="0"/>
                  <a:t>n </a:t>
                </a:r>
                <a:endParaRPr lang="fr-FR" dirty="0"/>
              </a:p>
              <a:p>
                <a:endParaRPr lang="fr-FR" b="1" i="1" dirty="0"/>
              </a:p>
              <a:p>
                <a:r>
                  <a:rPr lang="fr-FR" dirty="0"/>
                  <a:t>La donnée en question</a:t>
                </a:r>
              </a:p>
              <a:p>
                <a:pPr marL="457200" lvl="1" indent="0">
                  <a:buNone/>
                </a:pPr>
                <a:r>
                  <a:rPr lang="fr-FR" dirty="0"/>
                  <a:t>Calcul dans le meilleur des cas</a:t>
                </a:r>
              </a:p>
              <a:p>
                <a:pPr marL="457200" lvl="1" indent="0">
                  <a:buNone/>
                </a:pPr>
                <a:r>
                  <a:rPr lang="fr-FR" dirty="0"/>
                  <a:t>Calcul dans le pire des cas</a:t>
                </a:r>
              </a:p>
              <a:p>
                <a:pPr marL="457200" lvl="1" indent="0">
                  <a:buNone/>
                </a:pPr>
                <a:r>
                  <a:rPr lang="fr-FR" dirty="0"/>
                  <a:t>Calcul dans le cas moyen</a:t>
                </a:r>
                <a:endParaRPr lang="fr-BE" dirty="0"/>
              </a:p>
            </p:txBody>
          </p:sp>
        </mc:Choice>
        <mc:Fallback xmlns="">
          <p:sp>
            <p:nvSpPr>
              <p:cNvPr id="2" name="Espace réservé du contenu 1">
                <a:extLst>
                  <a:ext uri="{FF2B5EF4-FFF2-40B4-BE49-F238E27FC236}">
                    <a16:creationId xmlns:a16="http://schemas.microsoft.com/office/drawing/2014/main" id="{55EAE188-8388-496C-BFBE-A2F6AD87ECD3}"/>
                  </a:ext>
                </a:extLst>
              </p:cNvPr>
              <p:cNvSpPr>
                <a:spLocks noGrp="1" noRot="1" noChangeAspect="1" noMove="1" noResize="1" noEditPoints="1" noAdjustHandles="1" noChangeArrowheads="1" noChangeShapeType="1" noTextEdit="1"/>
              </p:cNvSpPr>
              <p:nvPr>
                <p:ph idx="1"/>
              </p:nvPr>
            </p:nvSpPr>
            <p:spPr>
              <a:blipFill>
                <a:blip r:embed="rId2"/>
                <a:stretch>
                  <a:fillRect l="-2926" t="-10314"/>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5A4CD108-D07D-4B30-A104-29BD878FBFDF}"/>
              </a:ext>
            </a:extLst>
          </p:cNvPr>
          <p:cNvSpPr>
            <a:spLocks noGrp="1"/>
          </p:cNvSpPr>
          <p:nvPr>
            <p:ph type="title"/>
          </p:nvPr>
        </p:nvSpPr>
        <p:spPr/>
        <p:txBody>
          <a:bodyPr>
            <a:normAutofit fontScale="90000"/>
          </a:bodyPr>
          <a:lstStyle/>
          <a:p>
            <a:r>
              <a:rPr lang="fr-FR" dirty="0"/>
              <a:t>Comment on la calcule ?</a:t>
            </a:r>
            <a:endParaRPr lang="fr-BE" dirty="0"/>
          </a:p>
        </p:txBody>
      </p:sp>
      <p:sp>
        <p:nvSpPr>
          <p:cNvPr id="4" name="Espace réservé du numéro de diapositive 3">
            <a:extLst>
              <a:ext uri="{FF2B5EF4-FFF2-40B4-BE49-F238E27FC236}">
                <a16:creationId xmlns:a16="http://schemas.microsoft.com/office/drawing/2014/main" id="{C371044F-506C-4912-B55F-FB3357883B89}"/>
              </a:ext>
            </a:extLst>
          </p:cNvPr>
          <p:cNvSpPr>
            <a:spLocks noGrp="1"/>
          </p:cNvSpPr>
          <p:nvPr>
            <p:ph type="sldNum" sz="quarter" idx="10"/>
          </p:nvPr>
        </p:nvSpPr>
        <p:spPr/>
        <p:txBody>
          <a:bodyPr/>
          <a:lstStyle/>
          <a:p>
            <a:fld id="{26DF9506-C750-44C3-8E12-610AD4C8F1FD}" type="slidenum">
              <a:rPr lang="fr-BE" smtClean="0"/>
              <a:t>30</a:t>
            </a:fld>
            <a:endParaRPr lang="fr-BE"/>
          </a:p>
        </p:txBody>
      </p:sp>
    </p:spTree>
    <p:extLst>
      <p:ext uri="{BB962C8B-B14F-4D97-AF65-F5344CB8AC3E}">
        <p14:creationId xmlns:p14="http://schemas.microsoft.com/office/powerpoint/2010/main" val="1673324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96A225A9-560D-46B5-9922-82E7397CE34D}"/>
              </a:ext>
            </a:extLst>
          </p:cNvPr>
          <p:cNvSpPr>
            <a:spLocks noGrp="1"/>
          </p:cNvSpPr>
          <p:nvPr>
            <p:ph idx="1"/>
          </p:nvPr>
        </p:nvSpPr>
        <p:spPr/>
        <p:txBody>
          <a:bodyPr/>
          <a:lstStyle/>
          <a:p>
            <a:endParaRPr lang="fr-BE"/>
          </a:p>
        </p:txBody>
      </p:sp>
      <p:sp>
        <p:nvSpPr>
          <p:cNvPr id="3" name="Titre 2">
            <a:extLst>
              <a:ext uri="{FF2B5EF4-FFF2-40B4-BE49-F238E27FC236}">
                <a16:creationId xmlns:a16="http://schemas.microsoft.com/office/drawing/2014/main" id="{4B7B0B26-5689-4CAF-8CBE-E9193D5B596E}"/>
              </a:ext>
            </a:extLst>
          </p:cNvPr>
          <p:cNvSpPr>
            <a:spLocks noGrp="1"/>
          </p:cNvSpPr>
          <p:nvPr>
            <p:ph type="title"/>
          </p:nvPr>
        </p:nvSpPr>
        <p:spPr>
          <a:xfrm>
            <a:off x="4068662" y="228600"/>
            <a:ext cx="4789588" cy="962247"/>
          </a:xfrm>
        </p:spPr>
        <p:txBody>
          <a:bodyPr>
            <a:normAutofit fontScale="90000"/>
          </a:bodyPr>
          <a:lstStyle/>
          <a:p>
            <a:r>
              <a:rPr lang="fr-FR" dirty="0"/>
              <a:t>Cas pratique – Recherche dichotomique</a:t>
            </a:r>
            <a:endParaRPr lang="fr-BE" dirty="0"/>
          </a:p>
        </p:txBody>
      </p:sp>
      <p:sp>
        <p:nvSpPr>
          <p:cNvPr id="4" name="Espace réservé du numéro de diapositive 3">
            <a:extLst>
              <a:ext uri="{FF2B5EF4-FFF2-40B4-BE49-F238E27FC236}">
                <a16:creationId xmlns:a16="http://schemas.microsoft.com/office/drawing/2014/main" id="{66B1371F-ED90-4D32-AFBA-A2BEA1365455}"/>
              </a:ext>
            </a:extLst>
          </p:cNvPr>
          <p:cNvSpPr>
            <a:spLocks noGrp="1"/>
          </p:cNvSpPr>
          <p:nvPr>
            <p:ph type="sldNum" sz="quarter" idx="10"/>
          </p:nvPr>
        </p:nvSpPr>
        <p:spPr/>
        <p:txBody>
          <a:bodyPr/>
          <a:lstStyle/>
          <a:p>
            <a:fld id="{26DF9506-C750-44C3-8E12-610AD4C8F1FD}" type="slidenum">
              <a:rPr lang="fr-BE" smtClean="0"/>
              <a:t>31</a:t>
            </a:fld>
            <a:endParaRPr lang="fr-BE"/>
          </a:p>
        </p:txBody>
      </p:sp>
      <p:pic>
        <p:nvPicPr>
          <p:cNvPr id="5" name="Picture 2">
            <a:extLst>
              <a:ext uri="{FF2B5EF4-FFF2-40B4-BE49-F238E27FC236}">
                <a16:creationId xmlns:a16="http://schemas.microsoft.com/office/drawing/2014/main" id="{E6870DBB-26C8-49F7-B8A7-8A5041A50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11" y="2238854"/>
            <a:ext cx="5168378" cy="284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504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96A225A9-560D-46B5-9922-82E7397CE34D}"/>
                  </a:ext>
                </a:extLst>
              </p:cNvPr>
              <p:cNvSpPr>
                <a:spLocks noGrp="1"/>
              </p:cNvSpPr>
              <p:nvPr>
                <p:ph idx="1"/>
              </p:nvPr>
            </p:nvSpPr>
            <p:spPr/>
            <p:txBody>
              <a:bodyPr/>
              <a:lstStyle/>
              <a:p>
                <a:endParaRPr lang="fr-FR" dirty="0"/>
              </a:p>
              <a:p>
                <a:r>
                  <a:rPr lang="fr-FR" dirty="0"/>
                  <a:t>Prenons un tableau de taille </a:t>
                </a:r>
                <a14:m>
                  <m:oMath xmlns:m="http://schemas.openxmlformats.org/officeDocument/2006/math">
                    <m:r>
                      <a:rPr lang="fr-FR" b="0" i="1" smtClean="0">
                        <a:latin typeface="Cambria Math" panose="02040503050406030204" pitchFamily="18" charset="0"/>
                      </a:rPr>
                      <m:t>𝑛</m:t>
                    </m:r>
                  </m:oMath>
                </a14:m>
                <a:endParaRPr lang="fr-BE" dirty="0"/>
              </a:p>
              <a:p>
                <a:r>
                  <a:rPr lang="fr-BE" dirty="0"/>
                  <a:t>Si on le coupe, on obtient : </a:t>
                </a:r>
                <a14:m>
                  <m:oMath xmlns:m="http://schemas.openxmlformats.org/officeDocument/2006/math">
                    <m:sSub>
                      <m:sSubPr>
                        <m:ctrlPr>
                          <a:rPr lang="fr-BE"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1</m:t>
                        </m:r>
                      </m:sub>
                    </m:sSub>
                    <m:r>
                      <a:rPr lang="fr-FR" b="0" i="1" smtClean="0">
                        <a:latin typeface="Cambria Math" panose="02040503050406030204" pitchFamily="18" charset="0"/>
                      </a:rPr>
                      <m:t>=</m:t>
                    </m:r>
                    <m:f>
                      <m:fPr>
                        <m:ctrlPr>
                          <a:rPr lang="fr-BE" i="1" smtClean="0">
                            <a:latin typeface="Cambria Math" panose="02040503050406030204" pitchFamily="18" charset="0"/>
                          </a:rPr>
                        </m:ctrlPr>
                      </m:fPr>
                      <m:num>
                        <m:r>
                          <a:rPr lang="fr-FR" b="0" i="1" smtClean="0">
                            <a:latin typeface="Cambria Math" panose="02040503050406030204" pitchFamily="18" charset="0"/>
                          </a:rPr>
                          <m:t>𝑛</m:t>
                        </m:r>
                      </m:num>
                      <m:den>
                        <m:r>
                          <a:rPr lang="fr-FR" b="0" i="1" smtClean="0">
                            <a:latin typeface="Cambria Math" panose="02040503050406030204" pitchFamily="18" charset="0"/>
                          </a:rPr>
                          <m:t>2</m:t>
                        </m:r>
                      </m:den>
                    </m:f>
                    <m:r>
                      <a:rPr lang="fr-FR" b="0" i="1" smtClean="0">
                        <a:latin typeface="Cambria Math" panose="02040503050406030204" pitchFamily="18" charset="0"/>
                      </a:rPr>
                      <m:t>,</m:t>
                    </m:r>
                    <m:sSub>
                      <m:sSubPr>
                        <m:ctrlPr>
                          <a:rPr lang="fr-BE" i="1">
                            <a:latin typeface="Cambria Math" panose="02040503050406030204" pitchFamily="18" charset="0"/>
                          </a:rPr>
                        </m:ctrlPr>
                      </m:sSubPr>
                      <m:e>
                        <m:r>
                          <a:rPr lang="fr-FR" i="1">
                            <a:latin typeface="Cambria Math" panose="02040503050406030204" pitchFamily="18" charset="0"/>
                          </a:rPr>
                          <m:t>𝑛</m:t>
                        </m:r>
                      </m:e>
                      <m:sub>
                        <m:r>
                          <a:rPr lang="fr-FR" b="0" i="1" smtClean="0">
                            <a:latin typeface="Cambria Math" panose="02040503050406030204" pitchFamily="18" charset="0"/>
                          </a:rPr>
                          <m:t>2</m:t>
                        </m:r>
                      </m:sub>
                    </m:sSub>
                    <m:r>
                      <a:rPr lang="fr-FR" i="1">
                        <a:latin typeface="Cambria Math" panose="02040503050406030204" pitchFamily="18" charset="0"/>
                      </a:rPr>
                      <m:t>=</m:t>
                    </m:r>
                    <m:f>
                      <m:fPr>
                        <m:ctrlPr>
                          <a:rPr lang="fr-BE" i="1">
                            <a:latin typeface="Cambria Math" panose="02040503050406030204" pitchFamily="18" charset="0"/>
                          </a:rPr>
                        </m:ctrlPr>
                      </m:fPr>
                      <m:num>
                        <m:sSub>
                          <m:sSubPr>
                            <m:ctrlPr>
                              <a:rPr lang="fr-BE"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1</m:t>
                            </m:r>
                          </m:sub>
                        </m:sSub>
                      </m:num>
                      <m:den>
                        <m:r>
                          <a:rPr lang="fr-FR" i="1">
                            <a:latin typeface="Cambria Math" panose="02040503050406030204" pitchFamily="18" charset="0"/>
                          </a:rPr>
                          <m:t>2</m:t>
                        </m:r>
                      </m:den>
                    </m:f>
                    <m:r>
                      <a:rPr lang="fr-FR" b="0" i="1" smtClean="0">
                        <a:latin typeface="Cambria Math" panose="02040503050406030204" pitchFamily="18" charset="0"/>
                      </a:rPr>
                      <m:t>…</m:t>
                    </m:r>
                  </m:oMath>
                </a14:m>
                <a:endParaRPr lang="fr-BE" dirty="0"/>
              </a:p>
              <a:p>
                <a:r>
                  <a:rPr lang="fr-BE" dirty="0"/>
                  <a:t>On va finir par avoir </a:t>
                </a:r>
                <a14:m>
                  <m:oMath xmlns:m="http://schemas.openxmlformats.org/officeDocument/2006/math">
                    <m:sSub>
                      <m:sSubPr>
                        <m:ctrlPr>
                          <a:rPr lang="fr-BE"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𝑖</m:t>
                        </m:r>
                      </m:sub>
                    </m:sSub>
                    <m:r>
                      <a:rPr lang="fr-FR" b="0" i="1" smtClean="0">
                        <a:latin typeface="Cambria Math" panose="02040503050406030204" pitchFamily="18" charset="0"/>
                      </a:rPr>
                      <m:t>=1</m:t>
                    </m:r>
                  </m:oMath>
                </a14:m>
                <a:endParaRPr lang="fr-BE" dirty="0"/>
              </a:p>
              <a:p>
                <a:r>
                  <a:rPr lang="fr-BE" dirty="0"/>
                  <a:t>On obtient alors : </a:t>
                </a:r>
                <a14:m>
                  <m:oMath xmlns:m="http://schemas.openxmlformats.org/officeDocument/2006/math">
                    <m:sSub>
                      <m:sSubPr>
                        <m:ctrlPr>
                          <a:rPr lang="fr-BE"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𝑖</m:t>
                        </m:r>
                      </m:sub>
                    </m:sSub>
                    <m:r>
                      <a:rPr lang="fr-FR" b="0" i="1" smtClean="0">
                        <a:latin typeface="Cambria Math" panose="02040503050406030204" pitchFamily="18" charset="0"/>
                      </a:rPr>
                      <m:t>=1=</m:t>
                    </m:r>
                    <m:f>
                      <m:fPr>
                        <m:ctrlPr>
                          <a:rPr lang="fr-BE" i="1" smtClean="0">
                            <a:latin typeface="Cambria Math" panose="02040503050406030204" pitchFamily="18" charset="0"/>
                          </a:rPr>
                        </m:ctrlPr>
                      </m:fPr>
                      <m:num>
                        <m:r>
                          <a:rPr lang="fr-FR" b="0" i="1" smtClean="0">
                            <a:latin typeface="Cambria Math" panose="02040503050406030204" pitchFamily="18" charset="0"/>
                          </a:rPr>
                          <m:t>𝑛</m:t>
                        </m:r>
                      </m:num>
                      <m:den>
                        <m:r>
                          <a:rPr lang="fr-FR" b="0" i="1" smtClean="0">
                            <a:latin typeface="Cambria Math" panose="02040503050406030204" pitchFamily="18" charset="0"/>
                          </a:rPr>
                          <m:t>2∗2∗2∗2∗2…∗2</m:t>
                        </m:r>
                      </m:den>
                    </m:f>
                    <m:r>
                      <a:rPr lang="fr-FR" b="0" i="1" smtClean="0">
                        <a:latin typeface="Cambria Math" panose="02040503050406030204" pitchFamily="18" charset="0"/>
                      </a:rPr>
                      <m:t>=</m:t>
                    </m:r>
                  </m:oMath>
                </a14:m>
                <a:r>
                  <a:rPr lang="fr-BE" dirty="0"/>
                  <a:t> </a:t>
                </a:r>
                <a14:m>
                  <m:oMath xmlns:m="http://schemas.openxmlformats.org/officeDocument/2006/math">
                    <m:f>
                      <m:fPr>
                        <m:ctrlPr>
                          <a:rPr lang="fr-BE" i="1">
                            <a:latin typeface="Cambria Math" panose="02040503050406030204" pitchFamily="18" charset="0"/>
                          </a:rPr>
                        </m:ctrlPr>
                      </m:fPr>
                      <m:num>
                        <m:r>
                          <a:rPr lang="fr-FR" b="0" i="1" smtClean="0">
                            <a:latin typeface="Cambria Math" panose="02040503050406030204" pitchFamily="18" charset="0"/>
                          </a:rPr>
                          <m:t>𝑛</m:t>
                        </m:r>
                      </m:num>
                      <m:den>
                        <m:sSup>
                          <m:sSupPr>
                            <m:ctrlPr>
                              <a:rPr lang="fr-FR" i="1" smtClean="0">
                                <a:latin typeface="Cambria Math" panose="02040503050406030204" pitchFamily="18" charset="0"/>
                              </a:rPr>
                            </m:ctrlPr>
                          </m:sSupPr>
                          <m:e>
                            <m:r>
                              <a:rPr lang="fr-FR" b="0" i="1" smtClean="0">
                                <a:latin typeface="Cambria Math" panose="02040503050406030204" pitchFamily="18" charset="0"/>
                              </a:rPr>
                              <m:t>2</m:t>
                            </m:r>
                          </m:e>
                          <m:sup>
                            <m:r>
                              <a:rPr lang="fr-FR" b="0" i="1" smtClean="0">
                                <a:latin typeface="Cambria Math" panose="02040503050406030204" pitchFamily="18" charset="0"/>
                              </a:rPr>
                              <m:t>𝑎</m:t>
                            </m:r>
                          </m:sup>
                        </m:sSup>
                      </m:den>
                    </m:f>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𝑎</m:t>
                    </m:r>
                    <m:r>
                      <a:rPr lang="fr-FR" b="0" i="1" smtClean="0">
                        <a:latin typeface="Cambria Math" panose="02040503050406030204" pitchFamily="18" charset="0"/>
                        <a:ea typeface="Cambria Math" panose="02040503050406030204" pitchFamily="18" charset="0"/>
                      </a:rPr>
                      <m: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𝑙𝑜𝑔</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m:t>
                    </m:r>
                  </m:oMath>
                </a14:m>
                <a:endParaRPr lang="fr-BE" dirty="0"/>
              </a:p>
              <a:p>
                <a:r>
                  <a:rPr lang="fr-BE" dirty="0"/>
                  <a:t>La complexité temporelle est donc : </a:t>
                </a:r>
                <a14:m>
                  <m:oMath xmlns:m="http://schemas.openxmlformats.org/officeDocument/2006/math">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𝑂</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𝑙𝑜𝑔</m:t>
                        </m:r>
                      </m:e>
                      <m:sub>
                        <m:r>
                          <a:rPr lang="fr-FR" b="0" i="1" smtClean="0">
                            <a:latin typeface="Cambria Math" panose="02040503050406030204" pitchFamily="18" charset="0"/>
                            <a:ea typeface="Cambria Math" panose="02040503050406030204" pitchFamily="18" charset="0"/>
                          </a:rPr>
                          <m:t>2</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𝑛</m:t>
                    </m:r>
                    <m:r>
                      <a:rPr lang="fr-FR" b="0" i="1" smtClean="0">
                        <a:latin typeface="Cambria Math" panose="02040503050406030204" pitchFamily="18" charset="0"/>
                        <a:ea typeface="Cambria Math" panose="02040503050406030204" pitchFamily="18" charset="0"/>
                      </a:rPr>
                      <m:t>))</m:t>
                    </m:r>
                  </m:oMath>
                </a14:m>
                <a:endParaRPr lang="fr-BE" dirty="0"/>
              </a:p>
              <a:p>
                <a:endParaRPr lang="fr-BE" dirty="0"/>
              </a:p>
            </p:txBody>
          </p:sp>
        </mc:Choice>
        <mc:Fallback xmlns="">
          <p:sp>
            <p:nvSpPr>
              <p:cNvPr id="2" name="Espace réservé du contenu 1">
                <a:extLst>
                  <a:ext uri="{FF2B5EF4-FFF2-40B4-BE49-F238E27FC236}">
                    <a16:creationId xmlns:a16="http://schemas.microsoft.com/office/drawing/2014/main" id="{96A225A9-560D-46B5-9922-82E7397CE34D}"/>
                  </a:ext>
                </a:extLst>
              </p:cNvPr>
              <p:cNvSpPr>
                <a:spLocks noGrp="1" noRot="1" noChangeAspect="1" noMove="1" noResize="1" noEditPoints="1" noAdjustHandles="1" noChangeArrowheads="1" noChangeShapeType="1" noTextEdit="1"/>
              </p:cNvSpPr>
              <p:nvPr>
                <p:ph idx="1"/>
              </p:nvPr>
            </p:nvSpPr>
            <p:spPr>
              <a:blipFill>
                <a:blip r:embed="rId2"/>
                <a:stretch>
                  <a:fillRect l="-2926"/>
                </a:stretch>
              </a:blipFill>
            </p:spPr>
            <p:txBody>
              <a:bodyPr/>
              <a:lstStyle/>
              <a:p>
                <a:r>
                  <a:rPr lang="fr-BE">
                    <a:noFill/>
                  </a:rPr>
                  <a:t> </a:t>
                </a:r>
              </a:p>
            </p:txBody>
          </p:sp>
        </mc:Fallback>
      </mc:AlternateContent>
      <p:sp>
        <p:nvSpPr>
          <p:cNvPr id="3" name="Titre 2">
            <a:extLst>
              <a:ext uri="{FF2B5EF4-FFF2-40B4-BE49-F238E27FC236}">
                <a16:creationId xmlns:a16="http://schemas.microsoft.com/office/drawing/2014/main" id="{4B7B0B26-5689-4CAF-8CBE-E9193D5B596E}"/>
              </a:ext>
            </a:extLst>
          </p:cNvPr>
          <p:cNvSpPr>
            <a:spLocks noGrp="1"/>
          </p:cNvSpPr>
          <p:nvPr>
            <p:ph type="title"/>
          </p:nvPr>
        </p:nvSpPr>
        <p:spPr>
          <a:xfrm>
            <a:off x="4068662" y="228600"/>
            <a:ext cx="4789588" cy="962247"/>
          </a:xfrm>
        </p:spPr>
        <p:txBody>
          <a:bodyPr>
            <a:normAutofit fontScale="90000"/>
          </a:bodyPr>
          <a:lstStyle/>
          <a:p>
            <a:r>
              <a:rPr lang="fr-FR" dirty="0"/>
              <a:t>Cas pratique – Recherche dichotomique</a:t>
            </a:r>
            <a:endParaRPr lang="fr-BE" dirty="0"/>
          </a:p>
        </p:txBody>
      </p:sp>
      <p:sp>
        <p:nvSpPr>
          <p:cNvPr id="4" name="Espace réservé du numéro de diapositive 3">
            <a:extLst>
              <a:ext uri="{FF2B5EF4-FFF2-40B4-BE49-F238E27FC236}">
                <a16:creationId xmlns:a16="http://schemas.microsoft.com/office/drawing/2014/main" id="{66B1371F-ED90-4D32-AFBA-A2BEA1365455}"/>
              </a:ext>
            </a:extLst>
          </p:cNvPr>
          <p:cNvSpPr>
            <a:spLocks noGrp="1"/>
          </p:cNvSpPr>
          <p:nvPr>
            <p:ph type="sldNum" sz="quarter" idx="10"/>
          </p:nvPr>
        </p:nvSpPr>
        <p:spPr/>
        <p:txBody>
          <a:bodyPr/>
          <a:lstStyle/>
          <a:p>
            <a:fld id="{26DF9506-C750-44C3-8E12-610AD4C8F1FD}" type="slidenum">
              <a:rPr lang="fr-BE" smtClean="0"/>
              <a:t>32</a:t>
            </a:fld>
            <a:endParaRPr lang="fr-BE"/>
          </a:p>
        </p:txBody>
      </p:sp>
    </p:spTree>
    <p:extLst>
      <p:ext uri="{BB962C8B-B14F-4D97-AF65-F5344CB8AC3E}">
        <p14:creationId xmlns:p14="http://schemas.microsoft.com/office/powerpoint/2010/main" val="383056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6202413F-7FD5-4A86-A752-3102C6AF94E7}"/>
              </a:ext>
            </a:extLst>
          </p:cNvPr>
          <p:cNvSpPr>
            <a:spLocks noGrp="1"/>
          </p:cNvSpPr>
          <p:nvPr>
            <p:ph idx="1"/>
          </p:nvPr>
        </p:nvSpPr>
        <p:spPr>
          <a:xfrm>
            <a:off x="318977" y="1283516"/>
            <a:ext cx="8539273" cy="4691257"/>
          </a:xfrm>
        </p:spPr>
        <p:txBody>
          <a:bodyPr/>
          <a:lstStyle/>
          <a:p>
            <a:r>
              <a:rPr lang="fr-FR" dirty="0"/>
              <a:t>Nom du Cours : </a:t>
            </a:r>
          </a:p>
          <a:p>
            <a:pPr marL="0" indent="0" algn="ctr">
              <a:buNone/>
            </a:pPr>
            <a:r>
              <a:rPr lang="fr-FR" b="1" i="0" dirty="0">
                <a:solidFill>
                  <a:srgbClr val="1D2125"/>
                </a:solidFill>
                <a:effectLst/>
                <a:cs typeface="Arial" panose="020B0604020202020204" pitchFamily="34" charset="0"/>
              </a:rPr>
              <a:t>Mathématiques appliquées à l'informatique BA2</a:t>
            </a:r>
          </a:p>
          <a:p>
            <a:endParaRPr lang="fr-FR" dirty="0"/>
          </a:p>
          <a:p>
            <a:r>
              <a:rPr lang="fr-FR" dirty="0"/>
              <a:t>Clé d’inscription : MathInfo2</a:t>
            </a:r>
          </a:p>
          <a:p>
            <a:endParaRPr lang="fr-FR" dirty="0"/>
          </a:p>
          <a:p>
            <a:r>
              <a:rPr lang="fr-FR" dirty="0"/>
              <a:t>Support</a:t>
            </a:r>
          </a:p>
          <a:p>
            <a:endParaRPr lang="fr-FR" dirty="0"/>
          </a:p>
          <a:p>
            <a:r>
              <a:rPr lang="fr-FR" dirty="0"/>
              <a:t>Ressources / Exercices</a:t>
            </a:r>
          </a:p>
          <a:p>
            <a:endParaRPr lang="fr-FR" dirty="0"/>
          </a:p>
          <a:p>
            <a:r>
              <a:rPr lang="fr-FR" dirty="0"/>
              <a:t>Forum Q/R</a:t>
            </a:r>
            <a:endParaRPr lang="fr-BE" dirty="0"/>
          </a:p>
        </p:txBody>
      </p:sp>
      <p:sp>
        <p:nvSpPr>
          <p:cNvPr id="3" name="Titre 2">
            <a:extLst>
              <a:ext uri="{FF2B5EF4-FFF2-40B4-BE49-F238E27FC236}">
                <a16:creationId xmlns:a16="http://schemas.microsoft.com/office/drawing/2014/main" id="{13058CFE-A313-4509-A492-9EFBC8E8DC16}"/>
              </a:ext>
            </a:extLst>
          </p:cNvPr>
          <p:cNvSpPr>
            <a:spLocks noGrp="1"/>
          </p:cNvSpPr>
          <p:nvPr>
            <p:ph type="title"/>
          </p:nvPr>
        </p:nvSpPr>
        <p:spPr/>
        <p:txBody>
          <a:bodyPr/>
          <a:lstStyle/>
          <a:p>
            <a:r>
              <a:rPr lang="fr-FR" dirty="0" err="1"/>
              <a:t>eCampus</a:t>
            </a:r>
            <a:endParaRPr lang="fr-BE" dirty="0"/>
          </a:p>
        </p:txBody>
      </p:sp>
      <p:sp>
        <p:nvSpPr>
          <p:cNvPr id="4" name="Espace réservé du numéro de diapositive 3">
            <a:extLst>
              <a:ext uri="{FF2B5EF4-FFF2-40B4-BE49-F238E27FC236}">
                <a16:creationId xmlns:a16="http://schemas.microsoft.com/office/drawing/2014/main" id="{0C05C936-5430-40A0-BB98-D7479A994799}"/>
              </a:ext>
            </a:extLst>
          </p:cNvPr>
          <p:cNvSpPr>
            <a:spLocks noGrp="1"/>
          </p:cNvSpPr>
          <p:nvPr>
            <p:ph type="sldNum" sz="quarter" idx="10"/>
          </p:nvPr>
        </p:nvSpPr>
        <p:spPr/>
        <p:txBody>
          <a:bodyPr/>
          <a:lstStyle/>
          <a:p>
            <a:fld id="{26DF9506-C750-44C3-8E12-610AD4C8F1FD}" type="slidenum">
              <a:rPr lang="fr-BE" smtClean="0"/>
              <a:t>33</a:t>
            </a:fld>
            <a:endParaRPr lang="fr-BE"/>
          </a:p>
        </p:txBody>
      </p:sp>
    </p:spTree>
    <p:extLst>
      <p:ext uri="{BB962C8B-B14F-4D97-AF65-F5344CB8AC3E}">
        <p14:creationId xmlns:p14="http://schemas.microsoft.com/office/powerpoint/2010/main" val="128496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F66610CC-18F1-48DE-B457-5EF7C6B89F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275" y="2311511"/>
            <a:ext cx="4743450" cy="2647950"/>
          </a:xfrm>
        </p:spPr>
      </p:pic>
      <p:sp>
        <p:nvSpPr>
          <p:cNvPr id="3" name="Titre 2">
            <a:extLst>
              <a:ext uri="{FF2B5EF4-FFF2-40B4-BE49-F238E27FC236}">
                <a16:creationId xmlns:a16="http://schemas.microsoft.com/office/drawing/2014/main" id="{4EBBCE1C-9EDE-4E6B-9E35-44DDB7E13D54}"/>
              </a:ext>
            </a:extLst>
          </p:cNvPr>
          <p:cNvSpPr>
            <a:spLocks noGrp="1"/>
          </p:cNvSpPr>
          <p:nvPr>
            <p:ph type="title"/>
          </p:nvPr>
        </p:nvSpPr>
        <p:spPr/>
        <p:txBody>
          <a:bodyPr/>
          <a:lstStyle/>
          <a:p>
            <a:r>
              <a:rPr lang="fr-FR" dirty="0"/>
              <a:t>Pourquoi ?</a:t>
            </a:r>
            <a:endParaRPr lang="fr-BE" dirty="0"/>
          </a:p>
        </p:txBody>
      </p:sp>
      <p:sp>
        <p:nvSpPr>
          <p:cNvPr id="4" name="Espace réservé du numéro de diapositive 3">
            <a:extLst>
              <a:ext uri="{FF2B5EF4-FFF2-40B4-BE49-F238E27FC236}">
                <a16:creationId xmlns:a16="http://schemas.microsoft.com/office/drawing/2014/main" id="{6DA2F494-ABD3-4B92-A1BA-559D9C65DE9C}"/>
              </a:ext>
            </a:extLst>
          </p:cNvPr>
          <p:cNvSpPr>
            <a:spLocks noGrp="1"/>
          </p:cNvSpPr>
          <p:nvPr>
            <p:ph type="sldNum" sz="quarter" idx="10"/>
          </p:nvPr>
        </p:nvSpPr>
        <p:spPr/>
        <p:txBody>
          <a:bodyPr/>
          <a:lstStyle/>
          <a:p>
            <a:fld id="{26DF9506-C750-44C3-8E12-610AD4C8F1FD}" type="slidenum">
              <a:rPr lang="fr-BE" smtClean="0"/>
              <a:t>4</a:t>
            </a:fld>
            <a:endParaRPr lang="fr-BE"/>
          </a:p>
        </p:txBody>
      </p:sp>
      <p:pic>
        <p:nvPicPr>
          <p:cNvPr id="10" name="Image 9">
            <a:extLst>
              <a:ext uri="{FF2B5EF4-FFF2-40B4-BE49-F238E27FC236}">
                <a16:creationId xmlns:a16="http://schemas.microsoft.com/office/drawing/2014/main" id="{45A5BB77-602C-4A3A-ADD6-CDCD93998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275" y="1263761"/>
            <a:ext cx="4743450" cy="4743450"/>
          </a:xfrm>
          <a:prstGeom prst="rect">
            <a:avLst/>
          </a:prstGeom>
        </p:spPr>
      </p:pic>
      <p:pic>
        <p:nvPicPr>
          <p:cNvPr id="12" name="Image 11">
            <a:extLst>
              <a:ext uri="{FF2B5EF4-FFF2-40B4-BE49-F238E27FC236}">
                <a16:creationId xmlns:a16="http://schemas.microsoft.com/office/drawing/2014/main" id="{DAA7EB77-630E-4F50-82FB-6749B43F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473" y="1883735"/>
            <a:ext cx="6209053" cy="3503502"/>
          </a:xfrm>
          <a:prstGeom prst="rect">
            <a:avLst/>
          </a:prstGeom>
        </p:spPr>
      </p:pic>
    </p:spTree>
    <p:extLst>
      <p:ext uri="{BB962C8B-B14F-4D97-AF65-F5344CB8AC3E}">
        <p14:creationId xmlns:p14="http://schemas.microsoft.com/office/powerpoint/2010/main" val="25832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A479152-D8BB-4E40-B9D1-F3AC6BB05004}"/>
              </a:ext>
            </a:extLst>
          </p:cNvPr>
          <p:cNvSpPr>
            <a:spLocks noGrp="1"/>
          </p:cNvSpPr>
          <p:nvPr>
            <p:ph idx="1"/>
          </p:nvPr>
        </p:nvSpPr>
        <p:spPr/>
        <p:txBody>
          <a:bodyPr/>
          <a:lstStyle/>
          <a:p>
            <a:r>
              <a:rPr lang="fr-FR" dirty="0" err="1"/>
              <a:t>Remember</a:t>
            </a:r>
            <a:r>
              <a:rPr lang="fr-FR" dirty="0"/>
              <a:t> Algo</a:t>
            </a:r>
          </a:p>
          <a:p>
            <a:endParaRPr lang="fr-FR" dirty="0"/>
          </a:p>
          <a:p>
            <a:r>
              <a:rPr lang="fr-FR" dirty="0"/>
              <a:t>Rigueur et esprit critique</a:t>
            </a:r>
          </a:p>
          <a:p>
            <a:endParaRPr lang="fr-FR" dirty="0"/>
          </a:p>
          <a:p>
            <a:r>
              <a:rPr lang="fr-FR" dirty="0"/>
              <a:t>Socle nécessaire pour les domaines avancés de l’informatique : Cryptographie, Big Data, IA, Optimisation, </a:t>
            </a:r>
            <a:r>
              <a:rPr lang="fr-FR" dirty="0" err="1"/>
              <a:t>etc</a:t>
            </a:r>
            <a:endParaRPr lang="fr-BE" dirty="0"/>
          </a:p>
        </p:txBody>
      </p:sp>
      <p:sp>
        <p:nvSpPr>
          <p:cNvPr id="3" name="Titre 2">
            <a:extLst>
              <a:ext uri="{FF2B5EF4-FFF2-40B4-BE49-F238E27FC236}">
                <a16:creationId xmlns:a16="http://schemas.microsoft.com/office/drawing/2014/main" id="{7AF83B8E-40DE-47C9-9016-BC3E21757629}"/>
              </a:ext>
            </a:extLst>
          </p:cNvPr>
          <p:cNvSpPr>
            <a:spLocks noGrp="1"/>
          </p:cNvSpPr>
          <p:nvPr>
            <p:ph type="title"/>
          </p:nvPr>
        </p:nvSpPr>
        <p:spPr/>
        <p:txBody>
          <a:bodyPr/>
          <a:lstStyle/>
          <a:p>
            <a:r>
              <a:rPr lang="fr-FR" dirty="0"/>
              <a:t>Pourquoi ?</a:t>
            </a:r>
            <a:endParaRPr lang="fr-BE" dirty="0"/>
          </a:p>
        </p:txBody>
      </p:sp>
      <p:sp>
        <p:nvSpPr>
          <p:cNvPr id="4" name="Espace réservé du numéro de diapositive 3">
            <a:extLst>
              <a:ext uri="{FF2B5EF4-FFF2-40B4-BE49-F238E27FC236}">
                <a16:creationId xmlns:a16="http://schemas.microsoft.com/office/drawing/2014/main" id="{7F14C023-E54B-40FA-9CC7-BF8E0574E4AA}"/>
              </a:ext>
            </a:extLst>
          </p:cNvPr>
          <p:cNvSpPr>
            <a:spLocks noGrp="1"/>
          </p:cNvSpPr>
          <p:nvPr>
            <p:ph type="sldNum" sz="quarter" idx="10"/>
          </p:nvPr>
        </p:nvSpPr>
        <p:spPr/>
        <p:txBody>
          <a:bodyPr/>
          <a:lstStyle/>
          <a:p>
            <a:fld id="{26DF9506-C750-44C3-8E12-610AD4C8F1FD}" type="slidenum">
              <a:rPr lang="fr-BE" smtClean="0"/>
              <a:t>5</a:t>
            </a:fld>
            <a:endParaRPr lang="fr-BE"/>
          </a:p>
        </p:txBody>
      </p:sp>
    </p:spTree>
    <p:extLst>
      <p:ext uri="{BB962C8B-B14F-4D97-AF65-F5344CB8AC3E}">
        <p14:creationId xmlns:p14="http://schemas.microsoft.com/office/powerpoint/2010/main" val="33560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E3B0DF5B-DEB8-4F4E-9615-68003D303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836" y="2282713"/>
            <a:ext cx="6096328" cy="3476621"/>
          </a:xfrm>
        </p:spPr>
      </p:pic>
      <p:sp>
        <p:nvSpPr>
          <p:cNvPr id="3" name="Titre 2">
            <a:extLst>
              <a:ext uri="{FF2B5EF4-FFF2-40B4-BE49-F238E27FC236}">
                <a16:creationId xmlns:a16="http://schemas.microsoft.com/office/drawing/2014/main" id="{3AB03987-4287-4721-9F81-476A81F6A9DD}"/>
              </a:ext>
            </a:extLst>
          </p:cNvPr>
          <p:cNvSpPr>
            <a:spLocks noGrp="1"/>
          </p:cNvSpPr>
          <p:nvPr>
            <p:ph type="title"/>
          </p:nvPr>
        </p:nvSpPr>
        <p:spPr/>
        <p:txBody>
          <a:bodyPr/>
          <a:lstStyle/>
          <a:p>
            <a:endParaRPr lang="fr-BE"/>
          </a:p>
        </p:txBody>
      </p:sp>
      <p:sp>
        <p:nvSpPr>
          <p:cNvPr id="4" name="Espace réservé du numéro de diapositive 3">
            <a:extLst>
              <a:ext uri="{FF2B5EF4-FFF2-40B4-BE49-F238E27FC236}">
                <a16:creationId xmlns:a16="http://schemas.microsoft.com/office/drawing/2014/main" id="{3C78A990-A520-489C-8E6E-B170B6CA2A31}"/>
              </a:ext>
            </a:extLst>
          </p:cNvPr>
          <p:cNvSpPr>
            <a:spLocks noGrp="1"/>
          </p:cNvSpPr>
          <p:nvPr>
            <p:ph type="sldNum" sz="quarter" idx="10"/>
          </p:nvPr>
        </p:nvSpPr>
        <p:spPr/>
        <p:txBody>
          <a:bodyPr/>
          <a:lstStyle/>
          <a:p>
            <a:fld id="{26DF9506-C750-44C3-8E12-610AD4C8F1FD}" type="slidenum">
              <a:rPr lang="fr-BE" smtClean="0"/>
              <a:t>6</a:t>
            </a:fld>
            <a:endParaRPr lang="fr-BE"/>
          </a:p>
        </p:txBody>
      </p:sp>
    </p:spTree>
    <p:extLst>
      <p:ext uri="{BB962C8B-B14F-4D97-AF65-F5344CB8AC3E}">
        <p14:creationId xmlns:p14="http://schemas.microsoft.com/office/powerpoint/2010/main" val="337406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CE3F00A0-B061-4BAE-95BF-C06455B41CFB}"/>
              </a:ext>
            </a:extLst>
          </p:cNvPr>
          <p:cNvSpPr>
            <a:spLocks noGrp="1"/>
          </p:cNvSpPr>
          <p:nvPr>
            <p:ph idx="1"/>
          </p:nvPr>
        </p:nvSpPr>
        <p:spPr/>
        <p:txBody>
          <a:bodyPr/>
          <a:lstStyle/>
          <a:p>
            <a:endParaRPr lang="fr-FR" dirty="0"/>
          </a:p>
          <a:p>
            <a:r>
              <a:rPr lang="fr-FR" dirty="0"/>
              <a:t>C’est quoi un algorithme ?</a:t>
            </a:r>
          </a:p>
          <a:p>
            <a:endParaRPr lang="fr-FR" dirty="0"/>
          </a:p>
          <a:p>
            <a:r>
              <a:rPr lang="fr-FR" dirty="0"/>
              <a:t>Les preuves</a:t>
            </a:r>
          </a:p>
          <a:p>
            <a:endParaRPr lang="fr-FR" dirty="0"/>
          </a:p>
          <a:p>
            <a:r>
              <a:rPr lang="fr-FR" dirty="0"/>
              <a:t>Les graphes, etc…</a:t>
            </a:r>
          </a:p>
        </p:txBody>
      </p:sp>
      <p:sp>
        <p:nvSpPr>
          <p:cNvPr id="3" name="Titre 2">
            <a:extLst>
              <a:ext uri="{FF2B5EF4-FFF2-40B4-BE49-F238E27FC236}">
                <a16:creationId xmlns:a16="http://schemas.microsoft.com/office/drawing/2014/main" id="{CD9BF9FA-29EE-4841-BE74-A0FB6FBB1417}"/>
              </a:ext>
            </a:extLst>
          </p:cNvPr>
          <p:cNvSpPr>
            <a:spLocks noGrp="1"/>
          </p:cNvSpPr>
          <p:nvPr>
            <p:ph type="title"/>
          </p:nvPr>
        </p:nvSpPr>
        <p:spPr/>
        <p:txBody>
          <a:bodyPr/>
          <a:lstStyle/>
          <a:p>
            <a:r>
              <a:rPr lang="fr-FR" dirty="0"/>
              <a:t>Rappel ?</a:t>
            </a:r>
            <a:endParaRPr lang="fr-BE" dirty="0"/>
          </a:p>
        </p:txBody>
      </p:sp>
      <p:sp>
        <p:nvSpPr>
          <p:cNvPr id="4" name="Espace réservé du numéro de diapositive 3">
            <a:extLst>
              <a:ext uri="{FF2B5EF4-FFF2-40B4-BE49-F238E27FC236}">
                <a16:creationId xmlns:a16="http://schemas.microsoft.com/office/drawing/2014/main" id="{0F7AFD0A-C67F-4BA8-9172-75EA11BAB09F}"/>
              </a:ext>
            </a:extLst>
          </p:cNvPr>
          <p:cNvSpPr>
            <a:spLocks noGrp="1"/>
          </p:cNvSpPr>
          <p:nvPr>
            <p:ph type="sldNum" sz="quarter" idx="10"/>
          </p:nvPr>
        </p:nvSpPr>
        <p:spPr/>
        <p:txBody>
          <a:bodyPr/>
          <a:lstStyle/>
          <a:p>
            <a:fld id="{26DF9506-C750-44C3-8E12-610AD4C8F1FD}" type="slidenum">
              <a:rPr lang="fr-BE" smtClean="0"/>
              <a:t>7</a:t>
            </a:fld>
            <a:endParaRPr lang="fr-BE"/>
          </a:p>
        </p:txBody>
      </p:sp>
    </p:spTree>
    <p:extLst>
      <p:ext uri="{BB962C8B-B14F-4D97-AF65-F5344CB8AC3E}">
        <p14:creationId xmlns:p14="http://schemas.microsoft.com/office/powerpoint/2010/main" val="12805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A498F71F-183B-4BD5-99B8-C41AA4B92039}"/>
              </a:ext>
            </a:extLst>
          </p:cNvPr>
          <p:cNvSpPr>
            <a:spLocks noGrp="1"/>
          </p:cNvSpPr>
          <p:nvPr>
            <p:ph idx="1"/>
          </p:nvPr>
        </p:nvSpPr>
        <p:spPr>
          <a:xfrm>
            <a:off x="318977" y="1392572"/>
            <a:ext cx="8539273" cy="4582201"/>
          </a:xfrm>
        </p:spPr>
        <p:txBody>
          <a:bodyPr/>
          <a:lstStyle/>
          <a:p>
            <a:r>
              <a:rPr lang="fr-FR" dirty="0"/>
              <a:t>On dispose d’un robot équipé d’un fer à souder.</a:t>
            </a:r>
          </a:p>
          <a:p>
            <a:endParaRPr lang="fr-FR" dirty="0"/>
          </a:p>
          <a:p>
            <a:r>
              <a:rPr lang="fr-FR" dirty="0"/>
              <a:t>On doit programmer le robot pour qu’il passe par tous les points de contacts, dans un certain ordre.</a:t>
            </a:r>
          </a:p>
          <a:p>
            <a:endParaRPr lang="fr-FR" dirty="0"/>
          </a:p>
          <a:p>
            <a:r>
              <a:rPr lang="fr-FR" dirty="0"/>
              <a:t>On cherche le chemin le plus optimisé, c’est-à-dire le chemin qui minimise la distance parcourue par le bras du robot</a:t>
            </a:r>
            <a:endParaRPr lang="fr-BE" dirty="0"/>
          </a:p>
        </p:txBody>
      </p:sp>
      <p:sp>
        <p:nvSpPr>
          <p:cNvPr id="3" name="Titre 2">
            <a:extLst>
              <a:ext uri="{FF2B5EF4-FFF2-40B4-BE49-F238E27FC236}">
                <a16:creationId xmlns:a16="http://schemas.microsoft.com/office/drawing/2014/main" id="{3240DF66-22DC-48AA-82FD-F4DEE37E3E8B}"/>
              </a:ext>
            </a:extLst>
          </p:cNvPr>
          <p:cNvSpPr>
            <a:spLocks noGrp="1"/>
          </p:cNvSpPr>
          <p:nvPr>
            <p:ph type="title"/>
          </p:nvPr>
        </p:nvSpPr>
        <p:spPr/>
        <p:txBody>
          <a:bodyPr/>
          <a:lstStyle/>
          <a:p>
            <a:r>
              <a:rPr lang="fr-FR" dirty="0"/>
              <a:t>Exemple</a:t>
            </a:r>
            <a:endParaRPr lang="fr-BE" dirty="0"/>
          </a:p>
        </p:txBody>
      </p:sp>
      <p:sp>
        <p:nvSpPr>
          <p:cNvPr id="4" name="Espace réservé du numéro de diapositive 3">
            <a:extLst>
              <a:ext uri="{FF2B5EF4-FFF2-40B4-BE49-F238E27FC236}">
                <a16:creationId xmlns:a16="http://schemas.microsoft.com/office/drawing/2014/main" id="{ACB957AA-4102-4E03-8FA3-D811AD74397E}"/>
              </a:ext>
            </a:extLst>
          </p:cNvPr>
          <p:cNvSpPr>
            <a:spLocks noGrp="1"/>
          </p:cNvSpPr>
          <p:nvPr>
            <p:ph type="sldNum" sz="quarter" idx="10"/>
          </p:nvPr>
        </p:nvSpPr>
        <p:spPr/>
        <p:txBody>
          <a:bodyPr/>
          <a:lstStyle/>
          <a:p>
            <a:fld id="{26DF9506-C750-44C3-8E12-610AD4C8F1FD}" type="slidenum">
              <a:rPr lang="fr-BE" smtClean="0"/>
              <a:t>8</a:t>
            </a:fld>
            <a:endParaRPr lang="fr-BE"/>
          </a:p>
        </p:txBody>
      </p:sp>
      <p:pic>
        <p:nvPicPr>
          <p:cNvPr id="8" name="Image 7">
            <a:extLst>
              <a:ext uri="{FF2B5EF4-FFF2-40B4-BE49-F238E27FC236}">
                <a16:creationId xmlns:a16="http://schemas.microsoft.com/office/drawing/2014/main" id="{2B4F6D13-30F5-40C9-BA7D-8BF7A86BD229}"/>
              </a:ext>
            </a:extLst>
          </p:cNvPr>
          <p:cNvPicPr>
            <a:picLocks noChangeAspect="1"/>
          </p:cNvPicPr>
          <p:nvPr/>
        </p:nvPicPr>
        <p:blipFill>
          <a:blip r:embed="rId2"/>
          <a:stretch>
            <a:fillRect/>
          </a:stretch>
        </p:blipFill>
        <p:spPr>
          <a:xfrm>
            <a:off x="1613410" y="4405948"/>
            <a:ext cx="2130937" cy="1887996"/>
          </a:xfrm>
          <a:prstGeom prst="rect">
            <a:avLst/>
          </a:prstGeom>
        </p:spPr>
      </p:pic>
      <p:pic>
        <p:nvPicPr>
          <p:cNvPr id="10" name="Image 9">
            <a:extLst>
              <a:ext uri="{FF2B5EF4-FFF2-40B4-BE49-F238E27FC236}">
                <a16:creationId xmlns:a16="http://schemas.microsoft.com/office/drawing/2014/main" id="{D106FD26-C853-4583-BBF2-FD79E6553286}"/>
              </a:ext>
            </a:extLst>
          </p:cNvPr>
          <p:cNvPicPr>
            <a:picLocks noChangeAspect="1"/>
          </p:cNvPicPr>
          <p:nvPr/>
        </p:nvPicPr>
        <p:blipFill>
          <a:blip r:embed="rId3"/>
          <a:stretch>
            <a:fillRect/>
          </a:stretch>
        </p:blipFill>
        <p:spPr>
          <a:xfrm>
            <a:off x="5272598" y="4486943"/>
            <a:ext cx="2057400" cy="1726006"/>
          </a:xfrm>
          <a:prstGeom prst="rect">
            <a:avLst/>
          </a:prstGeom>
        </p:spPr>
      </p:pic>
      <p:sp>
        <p:nvSpPr>
          <p:cNvPr id="11" name="Flèche : droite 10">
            <a:extLst>
              <a:ext uri="{FF2B5EF4-FFF2-40B4-BE49-F238E27FC236}">
                <a16:creationId xmlns:a16="http://schemas.microsoft.com/office/drawing/2014/main" id="{66B6D0AE-6E31-4210-9F72-363201C6B600}"/>
              </a:ext>
            </a:extLst>
          </p:cNvPr>
          <p:cNvSpPr/>
          <p:nvPr/>
        </p:nvSpPr>
        <p:spPr>
          <a:xfrm>
            <a:off x="4026105" y="5349946"/>
            <a:ext cx="964734" cy="285226"/>
          </a:xfrm>
          <a:prstGeom prst="rightArrow">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BE"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52990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B822A366-7145-4824-91C3-191604F7743E}"/>
              </a:ext>
            </a:extLst>
          </p:cNvPr>
          <p:cNvSpPr>
            <a:spLocks noGrp="1"/>
          </p:cNvSpPr>
          <p:nvPr>
            <p:ph idx="1"/>
          </p:nvPr>
        </p:nvSpPr>
        <p:spPr/>
        <p:txBody>
          <a:bodyPr/>
          <a:lstStyle/>
          <a:p>
            <a:pPr marL="0" indent="0" algn="l">
              <a:buNone/>
            </a:pPr>
            <a:r>
              <a:rPr lang="fr-BE" sz="1800" b="1" i="0" u="none" strike="noStrike" baseline="0" dirty="0">
                <a:solidFill>
                  <a:srgbClr val="000000"/>
                </a:solidFill>
                <a:latin typeface="LMSans10-Bold-Identity-H"/>
              </a:rPr>
              <a:t>Algorithme : </a:t>
            </a:r>
          </a:p>
          <a:p>
            <a:pPr marL="0" indent="0" algn="l">
              <a:buNone/>
            </a:pPr>
            <a:r>
              <a:rPr lang="fr-FR" sz="1800" b="1" i="0" u="none" strike="noStrike" baseline="0" dirty="0">
                <a:solidFill>
                  <a:srgbClr val="000000"/>
                </a:solidFill>
                <a:latin typeface="LMSans10-Bold-Identity-H"/>
              </a:rPr>
              <a:t>Input: </a:t>
            </a:r>
            <a:r>
              <a:rPr lang="fr-FR" sz="1800" b="0" i="0" u="none" strike="noStrike" baseline="0" dirty="0">
                <a:solidFill>
                  <a:srgbClr val="000000"/>
                </a:solidFill>
                <a:latin typeface="LMSans10-Regular-Identity-H"/>
              </a:rPr>
              <a:t>Une collection de </a:t>
            </a:r>
            <a:r>
              <a:rPr lang="fr-FR" sz="1800" b="0" i="1" u="none" strike="noStrike" baseline="0" dirty="0">
                <a:solidFill>
                  <a:srgbClr val="2F6C9C"/>
                </a:solidFill>
                <a:latin typeface="LMSans10-Oblique-Identity-H"/>
              </a:rPr>
              <a:t>n </a:t>
            </a:r>
            <a:r>
              <a:rPr lang="fr-FR" sz="1800" b="0" i="0" u="none" strike="noStrike" baseline="0" dirty="0">
                <a:solidFill>
                  <a:srgbClr val="000000"/>
                </a:solidFill>
                <a:latin typeface="LMSans10-Regular-Identity-H"/>
              </a:rPr>
              <a:t>points</a:t>
            </a:r>
          </a:p>
          <a:p>
            <a:pPr marL="0" indent="0" algn="l">
              <a:buNone/>
            </a:pPr>
            <a:r>
              <a:rPr lang="fr-FR" sz="1800" b="1" i="0" u="none" strike="noStrike" baseline="0" dirty="0">
                <a:solidFill>
                  <a:srgbClr val="000000"/>
                </a:solidFill>
                <a:latin typeface="LMSans10-Bold-Identity-H"/>
              </a:rPr>
              <a:t>Output: </a:t>
            </a:r>
            <a:r>
              <a:rPr lang="fr-FR" sz="1800" b="0" i="0" u="none" strike="noStrike" baseline="0" dirty="0">
                <a:solidFill>
                  <a:srgbClr val="000000"/>
                </a:solidFill>
                <a:latin typeface="LMSans10-Regular-Identity-H"/>
              </a:rPr>
              <a:t>Un tour passant par tous les points et de distance totale minimale</a:t>
            </a:r>
          </a:p>
          <a:p>
            <a:pPr marL="0" indent="0" algn="l">
              <a:buNone/>
            </a:pPr>
            <a:r>
              <a:rPr lang="fr-FR" sz="1800" b="0" i="0" u="none" strike="noStrike" baseline="0" dirty="0">
                <a:solidFill>
                  <a:srgbClr val="000000"/>
                </a:solidFill>
                <a:latin typeface="LMSans10-Regular-Identity-H"/>
              </a:rPr>
              <a:t>Visiter un point </a:t>
            </a:r>
            <a:r>
              <a:rPr lang="fr-FR" sz="1800" b="0" i="1" u="none" strike="noStrike" baseline="0" dirty="0">
                <a:solidFill>
                  <a:srgbClr val="2F6C9C"/>
                </a:solidFill>
                <a:latin typeface="LMSans10-Oblique-Identity-H"/>
              </a:rPr>
              <a:t>p</a:t>
            </a:r>
            <a:r>
              <a:rPr lang="fr-FR" sz="1800" b="0" i="0" u="none" strike="noStrike" baseline="0" dirty="0">
                <a:solidFill>
                  <a:srgbClr val="2F6C9C"/>
                </a:solidFill>
                <a:latin typeface="LMSans8-Regular-Identity-H"/>
              </a:rPr>
              <a:t>0 </a:t>
            </a:r>
            <a:r>
              <a:rPr lang="fr-FR" sz="1800" b="0" i="0" u="none" strike="noStrike" baseline="0" dirty="0">
                <a:solidFill>
                  <a:srgbClr val="000000"/>
                </a:solidFill>
                <a:latin typeface="LMSans10-Regular-Identity-H"/>
              </a:rPr>
              <a:t>initial, choisi au hasard</a:t>
            </a:r>
          </a:p>
          <a:p>
            <a:pPr marL="0" indent="0" algn="l">
              <a:buNone/>
            </a:pPr>
            <a:r>
              <a:rPr lang="fr-BE" sz="1800" b="0" i="1" u="none" strike="noStrike" baseline="0" dirty="0">
                <a:solidFill>
                  <a:srgbClr val="2F6C9C"/>
                </a:solidFill>
                <a:latin typeface="LMSans10-Oblique-Identity-H"/>
              </a:rPr>
              <a:t>i </a:t>
            </a:r>
            <a:r>
              <a:rPr lang="fr-BE" sz="1800" b="0" i="1" u="none" strike="noStrike" baseline="0" dirty="0">
                <a:solidFill>
                  <a:srgbClr val="2F6C9C"/>
                </a:solidFill>
                <a:latin typeface="LMMathSymbols10-Regular"/>
              </a:rPr>
              <a:t>← </a:t>
            </a:r>
            <a:r>
              <a:rPr lang="fr-BE" sz="1800" b="0" i="0" u="none" strike="noStrike" baseline="0" dirty="0">
                <a:solidFill>
                  <a:srgbClr val="2F6C9C"/>
                </a:solidFill>
                <a:latin typeface="LMSans10-Regular-Identity-H"/>
              </a:rPr>
              <a:t>0</a:t>
            </a:r>
          </a:p>
          <a:p>
            <a:pPr marL="0" indent="0" algn="l">
              <a:buNone/>
            </a:pPr>
            <a:r>
              <a:rPr lang="fr-FR" sz="1800" b="1" i="0" u="none" strike="noStrike" baseline="0" dirty="0" err="1">
                <a:solidFill>
                  <a:srgbClr val="000000"/>
                </a:solidFill>
                <a:latin typeface="LMSans10-Bold-Identity-H"/>
              </a:rPr>
              <a:t>while</a:t>
            </a:r>
            <a:r>
              <a:rPr lang="fr-FR" sz="1800" b="1" i="0" u="none" strike="noStrike" baseline="0" dirty="0">
                <a:solidFill>
                  <a:srgbClr val="000000"/>
                </a:solidFill>
                <a:latin typeface="LMSans10-Bold-Identity-H"/>
              </a:rPr>
              <a:t> </a:t>
            </a:r>
            <a:r>
              <a:rPr lang="fr-FR" sz="1800" b="0" i="1" u="none" strike="noStrike" baseline="0" dirty="0">
                <a:solidFill>
                  <a:srgbClr val="000000"/>
                </a:solidFill>
                <a:latin typeface="LMSans10-Oblique-Identity-H"/>
              </a:rPr>
              <a:t>il y a des points non visités </a:t>
            </a:r>
            <a:r>
              <a:rPr lang="fr-FR" sz="1800" b="1" i="0" u="none" strike="noStrike" baseline="0" dirty="0">
                <a:solidFill>
                  <a:srgbClr val="000000"/>
                </a:solidFill>
                <a:latin typeface="LMSans10-Bold-Identity-H"/>
              </a:rPr>
              <a:t>do</a:t>
            </a:r>
          </a:p>
          <a:p>
            <a:pPr marL="0" indent="0" algn="l">
              <a:buNone/>
            </a:pPr>
            <a:r>
              <a:rPr lang="fr-BE" sz="1800" b="0" i="1" u="none" strike="noStrike" baseline="0" dirty="0">
                <a:solidFill>
                  <a:srgbClr val="2F6C9C"/>
                </a:solidFill>
                <a:latin typeface="LMSans10-Oblique-Identity-H"/>
              </a:rPr>
              <a:t>	i </a:t>
            </a:r>
            <a:r>
              <a:rPr lang="fr-BE" sz="1800" b="0" i="1" u="none" strike="noStrike" baseline="0" dirty="0">
                <a:solidFill>
                  <a:srgbClr val="2F6C9C"/>
                </a:solidFill>
                <a:latin typeface="LMMathSymbols10-Regular"/>
              </a:rPr>
              <a:t>← </a:t>
            </a:r>
            <a:r>
              <a:rPr lang="fr-BE" sz="1800" b="0" i="1" u="none" strike="noStrike" baseline="0" dirty="0">
                <a:solidFill>
                  <a:srgbClr val="2F6C9C"/>
                </a:solidFill>
                <a:latin typeface="LMSans10-Oblique-Identity-H"/>
              </a:rPr>
              <a:t>i </a:t>
            </a:r>
            <a:r>
              <a:rPr lang="fr-BE" sz="1800" b="0" i="0" u="none" strike="noStrike" baseline="0" dirty="0">
                <a:solidFill>
                  <a:srgbClr val="2F6C9C"/>
                </a:solidFill>
                <a:latin typeface="LMSans10-Regular"/>
              </a:rPr>
              <a:t>+ </a:t>
            </a:r>
            <a:r>
              <a:rPr lang="fr-BE" sz="1800" b="0" i="0" u="none" strike="noStrike" baseline="0" dirty="0">
                <a:solidFill>
                  <a:srgbClr val="2F6C9C"/>
                </a:solidFill>
                <a:latin typeface="LMSans10-Regular-Identity-H"/>
              </a:rPr>
              <a:t>1</a:t>
            </a:r>
          </a:p>
          <a:p>
            <a:pPr marL="0" indent="0" algn="l">
              <a:buNone/>
            </a:pPr>
            <a:r>
              <a:rPr lang="fr-FR" sz="1800" b="0" i="0" u="none" strike="noStrike" baseline="0" dirty="0">
                <a:solidFill>
                  <a:srgbClr val="000000"/>
                </a:solidFill>
                <a:latin typeface="LMSans10-Regular-Identity-H"/>
              </a:rPr>
              <a:t>	Visiter </a:t>
            </a:r>
            <a:r>
              <a:rPr lang="fr-FR" sz="1800" b="0" i="1" u="none" strike="noStrike" baseline="0" dirty="0">
                <a:solidFill>
                  <a:srgbClr val="2F6C9C"/>
                </a:solidFill>
                <a:latin typeface="LMSans10-Oblique-Identity-H"/>
              </a:rPr>
              <a:t>p</a:t>
            </a:r>
            <a:r>
              <a:rPr lang="fr-FR" sz="1800" b="0" i="1" u="none" strike="noStrike" baseline="0" dirty="0">
                <a:solidFill>
                  <a:srgbClr val="2F6C9C"/>
                </a:solidFill>
                <a:latin typeface="LMSans8-Oblique-Identity-H"/>
              </a:rPr>
              <a:t>i</a:t>
            </a:r>
            <a:r>
              <a:rPr lang="fr-FR" sz="1800" b="0" i="0" u="none" strike="noStrike" baseline="0" dirty="0">
                <a:solidFill>
                  <a:srgbClr val="000000"/>
                </a:solidFill>
                <a:latin typeface="LMSans10-Regular-Identity-H"/>
              </a:rPr>
              <a:t>, le plus proche voisin de </a:t>
            </a:r>
            <a:r>
              <a:rPr lang="fr-FR" sz="1800" b="0" i="1" u="none" strike="noStrike" baseline="0" dirty="0">
                <a:solidFill>
                  <a:srgbClr val="2F6C9C"/>
                </a:solidFill>
                <a:latin typeface="LMSans10-Oblique-Identity-H"/>
              </a:rPr>
              <a:t>p</a:t>
            </a:r>
            <a:r>
              <a:rPr lang="fr-FR" sz="1800" b="0" i="1" u="none" strike="noStrike" baseline="0" dirty="0">
                <a:solidFill>
                  <a:srgbClr val="2F6C9C"/>
                </a:solidFill>
                <a:latin typeface="LMSans8-Oblique-Identity-H"/>
              </a:rPr>
              <a:t>i</a:t>
            </a:r>
            <a:r>
              <a:rPr lang="fr-FR" sz="1800" b="0" i="1" u="none" strike="noStrike" baseline="0" dirty="0">
                <a:solidFill>
                  <a:srgbClr val="2F6C9C"/>
                </a:solidFill>
                <a:latin typeface="LMMathSymbols8-Regular"/>
              </a:rPr>
              <a:t>−</a:t>
            </a:r>
            <a:r>
              <a:rPr lang="fr-FR" sz="1800" b="0" i="0" u="none" strike="noStrike" baseline="0" dirty="0">
                <a:solidFill>
                  <a:srgbClr val="2F6C9C"/>
                </a:solidFill>
                <a:latin typeface="LMSans8-Regular-Identity-H"/>
              </a:rPr>
              <a:t>1</a:t>
            </a:r>
            <a:r>
              <a:rPr lang="fr-FR" sz="1800" b="0" i="0" u="none" strike="noStrike" baseline="0" dirty="0">
                <a:solidFill>
                  <a:srgbClr val="000000"/>
                </a:solidFill>
                <a:latin typeface="LMSans10-Regular-Identity-H"/>
              </a:rPr>
              <a:t>, non déjà visité</a:t>
            </a:r>
          </a:p>
          <a:p>
            <a:pPr marL="0" indent="0" algn="l">
              <a:buNone/>
            </a:pPr>
            <a:r>
              <a:rPr lang="fr-FR" sz="1800" b="1" i="0" u="none" strike="noStrike" baseline="0" dirty="0">
                <a:solidFill>
                  <a:srgbClr val="000000"/>
                </a:solidFill>
                <a:latin typeface="LMSans10-Bold-Identity-H"/>
              </a:rPr>
              <a:t>return </a:t>
            </a:r>
            <a:r>
              <a:rPr lang="fr-FR" sz="1800" b="0" i="1" u="none" strike="noStrike" baseline="0" dirty="0">
                <a:solidFill>
                  <a:srgbClr val="000000"/>
                </a:solidFill>
                <a:latin typeface="LMSans10-Oblique-Identity-H"/>
              </a:rPr>
              <a:t>le tour selon lequel les points sont visités</a:t>
            </a:r>
            <a:endParaRPr lang="fr-BE" dirty="0"/>
          </a:p>
        </p:txBody>
      </p:sp>
      <p:sp>
        <p:nvSpPr>
          <p:cNvPr id="3" name="Titre 2">
            <a:extLst>
              <a:ext uri="{FF2B5EF4-FFF2-40B4-BE49-F238E27FC236}">
                <a16:creationId xmlns:a16="http://schemas.microsoft.com/office/drawing/2014/main" id="{D56FB202-F51D-4B88-91AD-6A374FE37C63}"/>
              </a:ext>
            </a:extLst>
          </p:cNvPr>
          <p:cNvSpPr>
            <a:spLocks noGrp="1"/>
          </p:cNvSpPr>
          <p:nvPr>
            <p:ph type="title"/>
          </p:nvPr>
        </p:nvSpPr>
        <p:spPr>
          <a:xfrm>
            <a:off x="3447876" y="228600"/>
            <a:ext cx="5410374" cy="962247"/>
          </a:xfrm>
        </p:spPr>
        <p:txBody>
          <a:bodyPr>
            <a:normAutofit fontScale="90000"/>
          </a:bodyPr>
          <a:lstStyle/>
          <a:p>
            <a:r>
              <a:rPr lang="fr-FR" dirty="0"/>
              <a:t>Tour du voisin le plus proche</a:t>
            </a:r>
            <a:endParaRPr lang="fr-BE" dirty="0"/>
          </a:p>
        </p:txBody>
      </p:sp>
      <p:sp>
        <p:nvSpPr>
          <p:cNvPr id="4" name="Espace réservé du numéro de diapositive 3">
            <a:extLst>
              <a:ext uri="{FF2B5EF4-FFF2-40B4-BE49-F238E27FC236}">
                <a16:creationId xmlns:a16="http://schemas.microsoft.com/office/drawing/2014/main" id="{F23898AE-26DF-444F-A918-46C1695EBC06}"/>
              </a:ext>
            </a:extLst>
          </p:cNvPr>
          <p:cNvSpPr>
            <a:spLocks noGrp="1"/>
          </p:cNvSpPr>
          <p:nvPr>
            <p:ph type="sldNum" sz="quarter" idx="10"/>
          </p:nvPr>
        </p:nvSpPr>
        <p:spPr/>
        <p:txBody>
          <a:bodyPr/>
          <a:lstStyle/>
          <a:p>
            <a:fld id="{26DF9506-C750-44C3-8E12-610AD4C8F1FD}" type="slidenum">
              <a:rPr lang="fr-BE" smtClean="0"/>
              <a:t>9</a:t>
            </a:fld>
            <a:endParaRPr lang="fr-BE"/>
          </a:p>
        </p:txBody>
      </p:sp>
      <p:pic>
        <p:nvPicPr>
          <p:cNvPr id="6" name="Image 5">
            <a:extLst>
              <a:ext uri="{FF2B5EF4-FFF2-40B4-BE49-F238E27FC236}">
                <a16:creationId xmlns:a16="http://schemas.microsoft.com/office/drawing/2014/main" id="{2DA2FDFF-B45C-438F-A9DD-1BC18BE79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275" y="1594811"/>
            <a:ext cx="4743450" cy="4267200"/>
          </a:xfrm>
          <a:prstGeom prst="rect">
            <a:avLst/>
          </a:prstGeom>
        </p:spPr>
      </p:pic>
    </p:spTree>
    <p:extLst>
      <p:ext uri="{BB962C8B-B14F-4D97-AF65-F5344CB8AC3E}">
        <p14:creationId xmlns:p14="http://schemas.microsoft.com/office/powerpoint/2010/main" val="23811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Roboto"/>
        <a:ea typeface=""/>
        <a:cs typeface=""/>
      </a:majorFont>
      <a:minorFont>
        <a:latin typeface="Roboto"/>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e-de-presentation-HEHbe--Sciences-et-technologies--2020" id="{A498BD53-F83B-4021-AAB3-AA6C29EFDC9D}" vid="{7280D352-7A7E-41A1-9B4F-543AFC5CCCB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7523</TotalTime>
  <Words>1299</Words>
  <Application>Microsoft Office PowerPoint</Application>
  <PresentationFormat>Affichage à l'écran (4:3)</PresentationFormat>
  <Paragraphs>246</Paragraphs>
  <Slides>33</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33</vt:i4>
      </vt:variant>
    </vt:vector>
  </HeadingPairs>
  <TitlesOfParts>
    <vt:vector size="48" baseType="lpstr">
      <vt:lpstr>Arial</vt:lpstr>
      <vt:lpstr>Calibri</vt:lpstr>
      <vt:lpstr>Cambria Math</vt:lpstr>
      <vt:lpstr>LMMathSymbols10-Regular</vt:lpstr>
      <vt:lpstr>LMMathSymbols8-Regular</vt:lpstr>
      <vt:lpstr>LMSans10-Bold-Identity-H</vt:lpstr>
      <vt:lpstr>LMSans10-Oblique-Identity-H</vt:lpstr>
      <vt:lpstr>LMSans10-Regular</vt:lpstr>
      <vt:lpstr>LMSans10-Regular-Identity-H</vt:lpstr>
      <vt:lpstr>LMSans8-Oblique-Identity-H</vt:lpstr>
      <vt:lpstr>LMSans8-Regular-Identity-H</vt:lpstr>
      <vt:lpstr>Roboto</vt:lpstr>
      <vt:lpstr>Roboto </vt:lpstr>
      <vt:lpstr>Roboto Condensed</vt:lpstr>
      <vt:lpstr>Thème Office</vt:lpstr>
      <vt:lpstr>Mathématiques appliquées à l'informatique</vt:lpstr>
      <vt:lpstr>Informations pratiques</vt:lpstr>
      <vt:lpstr>Conseils</vt:lpstr>
      <vt:lpstr>Pourquoi ?</vt:lpstr>
      <vt:lpstr>Pourquoi ?</vt:lpstr>
      <vt:lpstr>Présentation PowerPoint</vt:lpstr>
      <vt:lpstr>Rappel ?</vt:lpstr>
      <vt:lpstr>Exemple</vt:lpstr>
      <vt:lpstr>Tour du voisin le plus proche</vt:lpstr>
      <vt:lpstr>Présentation PowerPoint</vt:lpstr>
      <vt:lpstr>Autre solution</vt:lpstr>
      <vt:lpstr>Recherche exhaustive</vt:lpstr>
      <vt:lpstr>Recherche exhaustive</vt:lpstr>
      <vt:lpstr>Oui, mais ma machine…</vt:lpstr>
      <vt:lpstr>Frontier</vt:lpstr>
      <vt:lpstr>Le voyageur de commerce</vt:lpstr>
      <vt:lpstr>On fait quoi avec tout ça ?</vt:lpstr>
      <vt:lpstr>Prouver qu’un algorithme est inexact</vt:lpstr>
      <vt:lpstr>Prouver qu’un algorithme est exact</vt:lpstr>
      <vt:lpstr>Prouver qu’un algorithme est exact</vt:lpstr>
      <vt:lpstr>L’efficacité</vt:lpstr>
      <vt:lpstr>Présentation PowerPoint</vt:lpstr>
      <vt:lpstr>La complexité</vt:lpstr>
      <vt:lpstr>Présentation PowerPoint</vt:lpstr>
      <vt:lpstr>Analyse asymptotique</vt:lpstr>
      <vt:lpstr>Comment le temps évolue ?</vt:lpstr>
      <vt:lpstr>En résumé</vt:lpstr>
      <vt:lpstr>Opération primitive</vt:lpstr>
      <vt:lpstr>La complexité temporelle</vt:lpstr>
      <vt:lpstr>Comment on la calcule ?</vt:lpstr>
      <vt:lpstr>Cas pratique – Recherche dichotomique</vt:lpstr>
      <vt:lpstr>Cas pratique – Recherche dichotomique</vt:lpstr>
      <vt:lpstr>eCampus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DEPRETER Johan</dc:creator>
  <cp:lastModifiedBy>DEPRETER Johan</cp:lastModifiedBy>
  <cp:revision>64</cp:revision>
  <dcterms:created xsi:type="dcterms:W3CDTF">2022-01-27T22:00:53Z</dcterms:created>
  <dcterms:modified xsi:type="dcterms:W3CDTF">2026-02-04T08:33:23Z</dcterms:modified>
</cp:coreProperties>
</file>